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94671"/>
  </p:normalViewPr>
  <p:slideViewPr>
    <p:cSldViewPr snapToGrid="0">
      <p:cViewPr>
        <p:scale>
          <a:sx n="75" d="100"/>
          <a:sy n="75" d="100"/>
        </p:scale>
        <p:origin x="52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67737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6253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88035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311049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80092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92248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32490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427" y="5029201"/>
            <a:ext cx="17830798" cy="4525562"/>
          </a:xfrm>
        </p:spPr>
        <p:txBody>
          <a:bodyPr anchor="b">
            <a:normAutofit/>
          </a:bodyPr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427" y="9554759"/>
            <a:ext cx="17830798" cy="2252566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8647621"/>
            <a:ext cx="3489304" cy="1557178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9059081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144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5" y="1219200"/>
            <a:ext cx="17830798" cy="6234080"/>
          </a:xfrm>
        </p:spPr>
        <p:txBody>
          <a:bodyPr anchor="ctr">
            <a:normAutofit/>
          </a:bodyPr>
          <a:lstStyle>
            <a:lvl1pPr algn="l">
              <a:defRPr sz="9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25" y="8708092"/>
            <a:ext cx="17830798" cy="3111728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63563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6488279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1551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898" y="1219200"/>
            <a:ext cx="16787852" cy="5791200"/>
          </a:xfrm>
        </p:spPr>
        <p:txBody>
          <a:bodyPr anchor="ctr">
            <a:normAutofit/>
          </a:bodyPr>
          <a:lstStyle>
            <a:lvl1pPr algn="l">
              <a:defRPr sz="9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550024" y="7010400"/>
            <a:ext cx="1507310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25" y="8708092"/>
            <a:ext cx="17830798" cy="3111728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8377" y="63563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6488279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  <p:sp>
        <p:nvSpPr>
          <p:cNvPr id="14" name="TextBox 13"/>
          <p:cNvSpPr txBox="1"/>
          <p:nvPr/>
        </p:nvSpPr>
        <p:spPr>
          <a:xfrm>
            <a:off x="4935304" y="129601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229704" y="58106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0181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6" y="4876801"/>
            <a:ext cx="17830800" cy="5449690"/>
          </a:xfrm>
        </p:spPr>
        <p:txBody>
          <a:bodyPr anchor="b">
            <a:normAutofit/>
          </a:bodyPr>
          <a:lstStyle>
            <a:lvl1pPr algn="l"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6" y="10363200"/>
            <a:ext cx="17830800" cy="145924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98234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3625" y="9966175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60255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699898" y="1219200"/>
            <a:ext cx="16787852" cy="5791200"/>
          </a:xfrm>
        </p:spPr>
        <p:txBody>
          <a:bodyPr anchor="ctr">
            <a:normAutofit/>
          </a:bodyPr>
          <a:lstStyle>
            <a:lvl1pPr algn="l">
              <a:defRPr sz="9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78424" y="8686800"/>
            <a:ext cx="17830800" cy="16764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6" y="10363200"/>
            <a:ext cx="17830800" cy="145924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8377" y="98234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3625" y="9966175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  <p:sp>
        <p:nvSpPr>
          <p:cNvPr id="17" name="TextBox 16"/>
          <p:cNvSpPr txBox="1"/>
          <p:nvPr/>
        </p:nvSpPr>
        <p:spPr>
          <a:xfrm>
            <a:off x="4935304" y="129601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229704" y="58106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733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5" y="1254814"/>
            <a:ext cx="17830798" cy="5760040"/>
          </a:xfrm>
        </p:spPr>
        <p:txBody>
          <a:bodyPr anchor="ctr">
            <a:normAutofit/>
          </a:bodyPr>
          <a:lstStyle>
            <a:lvl1pPr algn="l"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78424" y="8686800"/>
            <a:ext cx="17830800" cy="16764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6" y="10363200"/>
            <a:ext cx="17830800" cy="145924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98234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3625" y="9966175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87519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688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589625" y="1254811"/>
            <a:ext cx="4415202" cy="1056763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78424" y="1254811"/>
            <a:ext cx="12954000" cy="1056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52974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871382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3699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851" y="1248220"/>
            <a:ext cx="17823374" cy="25617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8424" y="4267200"/>
            <a:ext cx="17830800" cy="7555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51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5" y="4117500"/>
            <a:ext cx="17830798" cy="2937600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25" y="7060258"/>
            <a:ext cx="17830798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63563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6488279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6112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78424" y="4267200"/>
            <a:ext cx="8627728" cy="755524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81494" y="4252444"/>
            <a:ext cx="8627728" cy="755524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1575565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4860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746" y="3945406"/>
            <a:ext cx="7985464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425" y="5097932"/>
            <a:ext cx="8685786" cy="67081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013259" y="3938950"/>
            <a:ext cx="7998002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33914" y="5091476"/>
            <a:ext cx="8677348" cy="67081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1575565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00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7182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1087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5" y="892176"/>
            <a:ext cx="7010398" cy="1952624"/>
          </a:xfrm>
        </p:spPr>
        <p:txBody>
          <a:bodyPr anchor="b"/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6024" y="892177"/>
            <a:ext cx="10363200" cy="1082992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5" y="3197226"/>
            <a:ext cx="7010398" cy="852487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8409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6" y="9601200"/>
            <a:ext cx="17830800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78424" y="1269930"/>
            <a:ext cx="17830800" cy="7709940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6" y="10734676"/>
            <a:ext cx="17830800" cy="98742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98234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3625" y="9966175"/>
            <a:ext cx="1559534" cy="730250"/>
          </a:xfrm>
        </p:spPr>
        <p:txBody>
          <a:bodyPr/>
          <a:lstStyle/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8517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457200"/>
            <a:ext cx="5703032" cy="13277256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54442" y="-1571"/>
            <a:ext cx="4713348" cy="13708078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365760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5849" y="1248220"/>
            <a:ext cx="17823374" cy="256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24" y="4267200"/>
            <a:ext cx="17830800" cy="777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23225" y="12260874"/>
            <a:ext cx="2292566" cy="74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8425" y="12271617"/>
            <a:ext cx="1523999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63625" y="1575565"/>
            <a:ext cx="155953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EFFFF"/>
                </a:solidFill>
              </a:defRPr>
            </a:lvl1pPr>
          </a:lstStyle>
          <a:p>
            <a:fld id="{86CB4B4D-7CA3-9044-876B-883B54F8677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420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resentation"/>
          <p:cNvSpPr txBox="1">
            <a:spLocks noGrp="1"/>
          </p:cNvSpPr>
          <p:nvPr>
            <p:ph type="body" sz="quarter" idx="21"/>
          </p:nvPr>
        </p:nvSpPr>
        <p:spPr>
          <a:xfrm>
            <a:off x="1219200" y="7810500"/>
            <a:ext cx="21945599" cy="605791"/>
          </a:xfrm>
          <a:prstGeom prst="rect">
            <a:avLst/>
          </a:prstGeom>
        </p:spPr>
        <p:txBody>
          <a:bodyPr/>
          <a:lstStyle/>
          <a:p>
            <a:r>
              <a:rPr dirty="0"/>
              <a:t>Presentation</a:t>
            </a:r>
          </a:p>
        </p:txBody>
      </p:sp>
      <p:sp>
        <p:nvSpPr>
          <p:cNvPr id="152" name="PMJ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PMJ Test</a:t>
            </a:r>
          </a:p>
        </p:txBody>
      </p:sp>
      <p:sp>
        <p:nvSpPr>
          <p:cNvPr id="151" name="He Zhuang 2023/01/31"/>
          <p:cNvSpPr txBox="1">
            <a:spLocks noGrp="1"/>
          </p:cNvSpPr>
          <p:nvPr>
            <p:ph type="body" sz="quarter" idx="1"/>
          </p:nvPr>
        </p:nvSpPr>
        <p:spPr>
          <a:xfrm>
            <a:off x="1219199" y="11163760"/>
            <a:ext cx="21945600" cy="22505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08990">
              <a:defRPr sz="2940" spc="-29"/>
            </a:lvl1pPr>
          </a:lstStyle>
          <a:p>
            <a:r>
              <a:rPr dirty="0"/>
              <a:t>He Zhuang 2023/01/31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Question 2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2: </a:t>
            </a:r>
          </a:p>
        </p:txBody>
      </p:sp>
      <p:sp>
        <p:nvSpPr>
          <p:cNvPr id="205" name="Passengers distribution differs by hours…"/>
          <p:cNvSpPr txBox="1">
            <a:spLocks noGrp="1"/>
          </p:cNvSpPr>
          <p:nvPr>
            <p:ph type="body" idx="1"/>
          </p:nvPr>
        </p:nvSpPr>
        <p:spPr>
          <a:xfrm>
            <a:off x="1217711" y="2374710"/>
            <a:ext cx="21948578" cy="8483601"/>
          </a:xfrm>
          <a:prstGeom prst="rect">
            <a:avLst/>
          </a:prstGeom>
        </p:spPr>
        <p:txBody>
          <a:bodyPr>
            <a:normAutofit/>
          </a:bodyPr>
          <a:lstStyle>
            <a:lvl1pPr marL="546100" indent="-546100"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lnSpc>
                <a:spcPct val="40000"/>
              </a:lnSpc>
              <a:defRPr sz="3200">
                <a:solidFill>
                  <a:schemeClr val="accent1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2pPr>
          </a:lstStyle>
          <a:p>
            <a:r>
              <a:rPr sz="3600" dirty="0">
                <a:solidFill>
                  <a:srgbClr val="00B0F0"/>
                </a:solidFill>
              </a:rPr>
              <a:t>Passengers distribution differs by hours</a:t>
            </a:r>
          </a:p>
          <a:p>
            <a:pPr lvl="1"/>
            <a:r>
              <a:rPr sz="3600" dirty="0"/>
              <a:t>Prediction should be time-slot specific</a:t>
            </a:r>
          </a:p>
        </p:txBody>
      </p:sp>
      <p:sp>
        <p:nvSpPr>
          <p:cNvPr id="206" name="Data visualization and insights"/>
          <p:cNvSpPr txBox="1">
            <a:spLocks noGrp="1"/>
          </p:cNvSpPr>
          <p:nvPr>
            <p:ph type="body" sz="quarter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t>Data visualization and insights</a:t>
            </a:r>
          </a:p>
        </p:txBody>
      </p:sp>
      <p:pic>
        <p:nvPicPr>
          <p:cNvPr id="207" name="截屏2023-01-30 5.16.06.png" descr="截屏2023-01-30 5.16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726" y="6080198"/>
            <a:ext cx="3606196" cy="6597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截屏2023-01-30 5.16.58.png" descr="截屏2023-01-30 5.16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057" y="5938194"/>
            <a:ext cx="3863118" cy="6597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截屏2023-01-30 5.18.13.png" descr="截屏2023-01-30 5.18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5086" y="6037091"/>
            <a:ext cx="3863118" cy="668337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00:00…"/>
          <p:cNvSpPr txBox="1"/>
          <p:nvPr/>
        </p:nvSpPr>
        <p:spPr>
          <a:xfrm>
            <a:off x="4000734" y="4268851"/>
            <a:ext cx="1851763" cy="14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00:00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Centralized</a:t>
            </a:r>
          </a:p>
          <a:p>
            <a:pPr algn="l" defTabSz="2438338">
              <a:lnSpc>
                <a:spcPct val="11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Less</a:t>
            </a:r>
          </a:p>
        </p:txBody>
      </p:sp>
      <p:pic>
        <p:nvPicPr>
          <p:cNvPr id="211" name="截屏2023-01-30 5.23.49.png" descr="截屏2023-01-30 5.23.4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030" y="5909853"/>
            <a:ext cx="3931816" cy="665384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06:00…"/>
          <p:cNvSpPr txBox="1"/>
          <p:nvPr/>
        </p:nvSpPr>
        <p:spPr>
          <a:xfrm>
            <a:off x="9263122" y="4268851"/>
            <a:ext cx="1623112" cy="14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06:00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Dispersed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More</a:t>
            </a:r>
          </a:p>
        </p:txBody>
      </p:sp>
      <p:sp>
        <p:nvSpPr>
          <p:cNvPr id="213" name="12:00…"/>
          <p:cNvSpPr txBox="1"/>
          <p:nvPr/>
        </p:nvSpPr>
        <p:spPr>
          <a:xfrm>
            <a:off x="13961943" y="4268851"/>
            <a:ext cx="1851762" cy="14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12:00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Centralized</a:t>
            </a:r>
          </a:p>
          <a:p>
            <a:pPr algn="l" defTabSz="2438338">
              <a:lnSpc>
                <a:spcPct val="11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Normal</a:t>
            </a:r>
          </a:p>
        </p:txBody>
      </p:sp>
      <p:sp>
        <p:nvSpPr>
          <p:cNvPr id="214" name="00:00…"/>
          <p:cNvSpPr txBox="1"/>
          <p:nvPr/>
        </p:nvSpPr>
        <p:spPr>
          <a:xfrm>
            <a:off x="18660764" y="4268851"/>
            <a:ext cx="1851763" cy="14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00:00</a:t>
            </a:r>
          </a:p>
          <a:p>
            <a:pPr algn="l" defTabSz="2438338">
              <a:lnSpc>
                <a:spcPct val="2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Centralized</a:t>
            </a:r>
          </a:p>
          <a:p>
            <a:pPr algn="l" defTabSz="2438338">
              <a:lnSpc>
                <a:spcPct val="110000"/>
              </a:lnSpc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t>Less</a:t>
            </a:r>
          </a:p>
        </p:txBody>
      </p:sp>
      <p:sp>
        <p:nvSpPr>
          <p:cNvPr id="215" name="箭头"/>
          <p:cNvSpPr/>
          <p:nvPr/>
        </p:nvSpPr>
        <p:spPr>
          <a:xfrm>
            <a:off x="7102255" y="4582592"/>
            <a:ext cx="911110" cy="832613"/>
          </a:xfrm>
          <a:prstGeom prst="rightArrow">
            <a:avLst>
              <a:gd name="adj1" fmla="val 32000"/>
              <a:gd name="adj2" fmla="val 700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6" name="箭头"/>
          <p:cNvSpPr/>
          <p:nvPr/>
        </p:nvSpPr>
        <p:spPr>
          <a:xfrm>
            <a:off x="12135992" y="4582592"/>
            <a:ext cx="911110" cy="832613"/>
          </a:xfrm>
          <a:prstGeom prst="rightArrow">
            <a:avLst>
              <a:gd name="adj1" fmla="val 32000"/>
              <a:gd name="adj2" fmla="val 700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7" name="箭头"/>
          <p:cNvSpPr/>
          <p:nvPr/>
        </p:nvSpPr>
        <p:spPr>
          <a:xfrm>
            <a:off x="16885482" y="4582592"/>
            <a:ext cx="911110" cy="832613"/>
          </a:xfrm>
          <a:prstGeom prst="rightArrow">
            <a:avLst>
              <a:gd name="adj1" fmla="val 32000"/>
              <a:gd name="adj2" fmla="val 700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Question 2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2: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Solution Introduc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65105" y="2027381"/>
                <a:ext cx="22623595" cy="771041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546100" indent="-546100"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b="1" dirty="0"/>
                  <a:t>Solution Introduction</a:t>
                </a:r>
              </a:p>
              <a:p>
                <a:pPr marL="1579418" lvl="1" indent="-614218">
                  <a:lnSpc>
                    <a:spcPct val="50000"/>
                  </a:lnSpc>
                  <a:buClr>
                    <a:srgbClr val="000000"/>
                  </a:buClr>
                  <a:buSzPct val="100000"/>
                  <a:buAutoNum type="arabicParenR"/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>
                    <a:latin typeface="+mn-lt"/>
                    <a:ea typeface="+mn-ea"/>
                    <a:cs typeface="+mn-cs"/>
                    <a:sym typeface="Canela Bold"/>
                  </a:rPr>
                  <a:t>Grid based: </a:t>
                </a:r>
                <a:r>
                  <a:rPr lang="en-US" dirty="0"/>
                  <a:t>Split whole map to </a:t>
                </a:r>
                <a:r>
                  <a:rPr lang="en-US" dirty="0">
                    <a:solidFill>
                      <a:schemeClr val="accent1"/>
                    </a:solidFill>
                  </a:rPr>
                  <a:t>1km*1km grid </a:t>
                </a:r>
                <a:r>
                  <a:rPr lang="en-US" dirty="0"/>
                  <a:t>( can be adjusted)</a:t>
                </a:r>
              </a:p>
              <a:p>
                <a:pPr marL="1579418" lvl="1" indent="-614218">
                  <a:lnSpc>
                    <a:spcPct val="50000"/>
                  </a:lnSpc>
                  <a:buClr>
                    <a:srgbClr val="000000"/>
                  </a:buClr>
                  <a:buSzPct val="100000"/>
                  <a:buAutoNum type="arabicParenR"/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>
                    <a:solidFill>
                      <a:schemeClr val="accent1"/>
                    </a:solidFill>
                  </a:rPr>
                  <a:t>For each cell (grid)</a:t>
                </a:r>
                <a:r>
                  <a:rPr lang="en-US" dirty="0"/>
                  <a:t>, based on the historical data, </a:t>
                </a:r>
                <a:r>
                  <a:rPr lang="en-US" dirty="0">
                    <a:solidFill>
                      <a:schemeClr val="accent1"/>
                    </a:solidFill>
                  </a:rPr>
                  <a:t>calculate</a:t>
                </a:r>
                <a:r>
                  <a:rPr lang="en-US" dirty="0"/>
                  <a:t>:</a:t>
                </a:r>
              </a:p>
              <a:p>
                <a:pPr marL="2544618" lvl="2" indent="-614218">
                  <a:lnSpc>
                    <a:spcPct val="80000"/>
                  </a:lnSpc>
                  <a:spcBef>
                    <a:spcPts val="1700"/>
                  </a:spcBef>
                  <a:buClr>
                    <a:srgbClr val="000000"/>
                  </a:buClr>
                  <a:buSzPct val="100000"/>
                  <a:buAutoNum type="arabicParenR"/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  <a:sym typeface="Canela Bold"/>
                  </a:rPr>
                  <a:t>Passenger density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  <a:ea typeface="Canela Regular"/>
                        <a:cs typeface="Canela Regular"/>
                      </a:rPr>
                      <m:t>𝜌</m:t>
                    </m:r>
                  </m:oMath>
                </a14:m>
                <a:r>
                  <a:rPr lang="en-US" sz="3000" i="1" dirty="0">
                    <a:solidFill>
                      <a:srgbClr val="3D73D1"/>
                    </a:solidFill>
                    <a:latin typeface="Cambria Math" panose="02040503050406030204" pitchFamily="18" charset="0"/>
                    <a:ea typeface="Canela Regular"/>
                    <a:cs typeface="Canela Regular"/>
                    <a:sym typeface="Canela Bold"/>
                  </a:rPr>
                  <a:t> </a:t>
                </a:r>
                <a:r>
                  <a:rPr lang="en-US" dirty="0">
                    <a:latin typeface="+mn-lt"/>
                    <a:ea typeface="+mn-ea"/>
                    <a:cs typeface="+mn-cs"/>
                    <a:sym typeface="Canela Bold"/>
                  </a:rPr>
                  <a:t>:    </a:t>
                </a:r>
                <a:r>
                  <a:rPr lang="en-US" dirty="0">
                    <a:solidFill>
                      <a:schemeClr val="accent1"/>
                    </a:solidFill>
                  </a:rPr>
                  <a:t>(Day and time Specific )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altLang="zh-CN" dirty="0">
                    <a:sym typeface="Canela Bold"/>
                  </a:rPr>
                  <a:t>———————————————</a:t>
                </a:r>
                <a:r>
                  <a:rPr lang="en-US" altLang="zh-CN" dirty="0">
                    <a:latin typeface="Canela Regular"/>
                    <a:sym typeface="Canela Bold"/>
                  </a:rPr>
                  <a:t>&gt;     </a:t>
                </a:r>
                <a:r>
                  <a:rPr lang="en-US" dirty="0">
                    <a:latin typeface="+mn-lt"/>
                    <a:ea typeface="+mn-ea"/>
                    <a:cs typeface="+mn-cs"/>
                    <a:sym typeface="Canela Bold"/>
                  </a:rPr>
                  <a:t>  (positive)</a:t>
                </a:r>
              </a:p>
              <a:p>
                <a:pPr marL="3078018" lvl="5" indent="-347518">
                  <a:lnSpc>
                    <a:spcPct val="80000"/>
                  </a:lnSpc>
                  <a:spcBef>
                    <a:spcPts val="800"/>
                  </a:spcBef>
                  <a:buSzPct val="45000"/>
                  <a:buBlip>
                    <a:blip r:embed="rId3"/>
                  </a:buBlip>
                  <a:defRPr sz="26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For each weekday and hour, calculate density</a:t>
                </a:r>
                <a14:m>
                  <m:oMath xmlns:m="http://schemas.openxmlformats.org/officeDocument/2006/math">
                    <m:r>
                      <a:rPr lang="en-US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 (passengers #) </a:t>
                </a:r>
              </a:p>
              <a:p>
                <a:pPr marL="3078018" lvl="5" indent="-347518">
                  <a:lnSpc>
                    <a:spcPct val="80000"/>
                  </a:lnSpc>
                  <a:spcBef>
                    <a:spcPts val="800"/>
                  </a:spcBef>
                  <a:buSzPct val="45000"/>
                  <a:buBlip>
                    <a:blip r:embed="rId3"/>
                  </a:buBlip>
                  <a:defRPr sz="26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Density can be the metric as needs</a:t>
                </a:r>
              </a:p>
              <a:p>
                <a:pPr marL="2544618" lvl="2" indent="-614218">
                  <a:lnSpc>
                    <a:spcPct val="8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AutoNum type="arabicParenR"/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  <a:sym typeface="Canela Bold"/>
                  </a:rPr>
                  <a:t>Distance</a:t>
                </a:r>
                <a:r>
                  <a:rPr lang="en-US" dirty="0"/>
                  <a:t> from current driver to other cells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         </a:t>
                </a:r>
                <a:r>
                  <a:rPr lang="en-US" altLang="zh-CN" dirty="0">
                    <a:sym typeface="Canela Bold"/>
                  </a:rPr>
                  <a:t>———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ym typeface="Canela Bold"/>
                  </a:rPr>
                  <a:t>—————————————</a:t>
                </a:r>
                <a:r>
                  <a:rPr lang="en-US" altLang="zh-CN" dirty="0">
                    <a:latin typeface="Canela Regular"/>
                    <a:sym typeface="Canela Bold"/>
                  </a:rPr>
                  <a:t>&gt;</a:t>
                </a:r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latin typeface="+mn-lt"/>
                    <a:ea typeface="+mn-ea"/>
                    <a:cs typeface="+mn-cs"/>
                    <a:sym typeface="Canela Bold"/>
                  </a:rPr>
                  <a:t>(negative)</a:t>
                </a:r>
              </a:p>
              <a:p>
                <a:pPr marL="2544618" lvl="2" indent="-614218">
                  <a:lnSpc>
                    <a:spcPct val="8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AutoNum type="arabicParenR"/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  <a:sym typeface="Canela Bold"/>
                  </a:rPr>
                  <a:t>Competitiveness</a:t>
                </a:r>
                <a:r>
                  <a:rPr lang="en-US" dirty="0">
                    <a:latin typeface="+mn-lt"/>
                    <a:ea typeface="+mn-ea"/>
                    <a:cs typeface="+mn-cs"/>
                    <a:sym typeface="Canela Bold"/>
                  </a:rPr>
                  <a:t>  (probability):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28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empty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taxi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num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around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cell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taxi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num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around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cell</m:t>
                        </m:r>
                      </m:den>
                    </m:f>
                  </m:oMath>
                </a14:m>
                <a:r>
                  <a:rPr lang="ar-AE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ym typeface="Canela Bold"/>
                  </a:rPr>
                  <a:t>   </a:t>
                </a:r>
                <a:r>
                  <a:rPr lang="en-US" altLang="zh-CN" dirty="0">
                    <a:sym typeface="Canela Bold"/>
                  </a:rPr>
                  <a:t>—————</a:t>
                </a:r>
                <a:r>
                  <a:rPr lang="en-US" altLang="zh-CN" dirty="0">
                    <a:latin typeface="Canela Regular"/>
                    <a:sym typeface="Canela Bold"/>
                  </a:rPr>
                  <a:t>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ym typeface="Canela Bold"/>
                  </a:rPr>
                  <a:t>         (</a:t>
                </a:r>
                <a:r>
                  <a:rPr lang="en-US" dirty="0">
                    <a:latin typeface="+mn-lt"/>
                    <a:ea typeface="+mn-ea"/>
                    <a:cs typeface="+mn-cs"/>
                    <a:sym typeface="Canela Bold"/>
                  </a:rPr>
                  <a:t>negative)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1579418" lvl="1" indent="-614218">
                  <a:lnSpc>
                    <a:spcPct val="8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AutoNum type="arabicParenR"/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1579418" lvl="1" indent="-614218">
                  <a:lnSpc>
                    <a:spcPct val="8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AutoNum type="arabicParenR"/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b="1" dirty="0">
                    <a:solidFill>
                      <a:schemeClr val="accent1"/>
                    </a:solidFill>
                  </a:rPr>
                  <a:t>Final Score: </a:t>
                </a:r>
                <a14:m>
                  <m:oMath xmlns:m="http://schemas.openxmlformats.org/officeDocument/2006/math">
                    <m:r>
                      <a:rPr lang="en-US" sz="46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46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46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4600" i="1">
                                <a:solidFill>
                                  <a:srgbClr val="3D73D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4600" i="1">
                                <a:solidFill>
                                  <a:srgbClr val="3D73D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ar-AE" sz="4600" i="1">
                                <a:solidFill>
                                  <a:srgbClr val="3D73D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ar-AE" sz="46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ar-AE" sz="46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b>
                          <m:sSubPr>
                            <m:ctrlPr>
                              <a:rPr lang="ar-AE" sz="4600" i="1">
                                <a:solidFill>
                                  <a:srgbClr val="3D73D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4600" i="1">
                                <a:solidFill>
                                  <a:srgbClr val="3D73D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ar-AE" sz="4600" i="1">
                                <a:solidFill>
                                  <a:srgbClr val="3D73D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sz="46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)×</m:t>
                        </m:r>
                        <m:sSub>
                          <m:sSubPr>
                            <m:ctrlPr>
                              <a:rPr lang="ar-AE" sz="4600" i="1">
                                <a:solidFill>
                                  <a:srgbClr val="3D73D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4600" i="1">
                                <a:solidFill>
                                  <a:srgbClr val="3D73D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ar-AE" sz="4600" i="1">
                                <a:solidFill>
                                  <a:srgbClr val="3D73D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ar-AE" sz="46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ar-AE" sz="4800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where </a:t>
                </a:r>
                <a:r>
                  <a:rPr lang="en-US" dirty="0">
                    <a:solidFill>
                      <a:schemeClr val="accent1"/>
                    </a:solidFill>
                  </a:rPr>
                  <a:t>hyper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950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9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ar-AE" sz="29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950" b="0" i="1" smtClean="0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US" sz="29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950" b="0" i="1" smtClean="0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ar-AE" sz="29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9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ar-AE" sz="29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the weight to adjust the importance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nor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2900218" lvl="4" indent="-347518">
                  <a:lnSpc>
                    <a:spcPct val="80000"/>
                  </a:lnSpc>
                  <a:spcBef>
                    <a:spcPts val="800"/>
                  </a:spcBef>
                  <a:buSzPct val="45000"/>
                  <a:buBlip>
                    <a:blip r:embed="rId3"/>
                  </a:buBlip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This formula </a:t>
                </a:r>
                <a:r>
                  <a:rPr lang="en-US" dirty="0">
                    <a:solidFill>
                      <a:srgbClr val="00B050"/>
                    </a:solidFill>
                  </a:rPr>
                  <a:t>jointly consider </a:t>
                </a:r>
                <a:r>
                  <a:rPr lang="en-US" dirty="0"/>
                  <a:t>the most important factor </a:t>
                </a:r>
                <a14:m>
                  <m:oMath xmlns:m="http://schemas.openxmlformats.org/officeDocument/2006/math">
                    <m:r>
                      <a:rPr lang="en-US" sz="305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050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0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305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ar-AE" dirty="0">
                  <a:solidFill>
                    <a:schemeClr val="accent1"/>
                  </a:solidFill>
                </a:endParaRPr>
              </a:p>
              <a:p>
                <a:pPr marL="2900218" lvl="4" indent="-347518">
                  <a:lnSpc>
                    <a:spcPct val="80000"/>
                  </a:lnSpc>
                  <a:spcBef>
                    <a:spcPts val="800"/>
                  </a:spcBef>
                  <a:buSzPct val="45000"/>
                  <a:buBlip>
                    <a:blip r:embed="rId3"/>
                  </a:buBlip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Possible to </a:t>
                </a:r>
                <a:r>
                  <a:rPr lang="en-US" dirty="0">
                    <a:solidFill>
                      <a:srgbClr val="00B050"/>
                    </a:solidFill>
                  </a:rPr>
                  <a:t>dynamic adjust score </a:t>
                </a:r>
                <a:r>
                  <a:rPr lang="en-US" dirty="0"/>
                  <a:t>according to needs</a:t>
                </a:r>
              </a:p>
              <a:p>
                <a:pPr marL="1579418" lvl="1" indent="-614218">
                  <a:lnSpc>
                    <a:spcPct val="8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AutoNum type="arabicParenR"/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1579418" lvl="1" indent="-614218">
                  <a:lnSpc>
                    <a:spcPct val="8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AutoNum type="arabicParenR"/>
                  <a:defRPr sz="28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>
                    <a:solidFill>
                      <a:schemeClr val="accent1"/>
                    </a:solidFill>
                  </a:rPr>
                  <a:t>Rank and select the top 1 cell location</a:t>
                </a:r>
                <a:r>
                  <a:rPr lang="en-US" dirty="0"/>
                  <a:t> to info current driver</a:t>
                </a:r>
                <a:endParaRPr dirty="0"/>
              </a:p>
            </p:txBody>
          </p:sp>
        </mc:Choice>
        <mc:Fallback>
          <p:sp>
            <p:nvSpPr>
              <p:cNvPr id="219" name="Solution Introdu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5105" y="2027381"/>
                <a:ext cx="22623595" cy="7710417"/>
              </a:xfrm>
              <a:prstGeom prst="rect">
                <a:avLst/>
              </a:prstGeom>
              <a:blipFill>
                <a:blip r:embed="rId4"/>
                <a:stretch>
                  <a:fillRect l="-617" t="-98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Data preprocess"/>
          <p:cNvSpPr txBox="1">
            <a:spLocks noGrp="1"/>
          </p:cNvSpPr>
          <p:nvPr>
            <p:ph type="body" sz="quarter" idx="21"/>
          </p:nvPr>
        </p:nvSpPr>
        <p:spPr>
          <a:xfrm>
            <a:off x="1219199" y="1501681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rPr lang="en-JP" dirty="0"/>
              <a:t>Solution</a:t>
            </a:r>
            <a:endParaRPr dirty="0"/>
          </a:p>
        </p:txBody>
      </p:sp>
      <p:graphicFrame>
        <p:nvGraphicFramePr>
          <p:cNvPr id="221" name="表格 1"/>
          <p:cNvGraphicFramePr/>
          <p:nvPr>
            <p:extLst>
              <p:ext uri="{D42A27DB-BD31-4B8C-83A1-F6EECF244321}">
                <p14:modId xmlns:p14="http://schemas.microsoft.com/office/powerpoint/2010/main" val="2477467479"/>
              </p:ext>
            </p:extLst>
          </p:nvPr>
        </p:nvGraphicFramePr>
        <p:xfrm>
          <a:off x="4117865" y="10380265"/>
          <a:ext cx="14369900" cy="2616708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359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861">
                <a:tc gridSpan="2"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2400" dirty="0">
                          <a:sym typeface="Avenir Next Demi Bold"/>
                        </a:rPr>
                        <a:t>Input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2400" dirty="0">
                          <a:sym typeface="Avenir Next Demi Bold"/>
                        </a:rPr>
                        <a:t>Output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2400" dirty="0">
                          <a:sym typeface="Avenir Next Demi Bold"/>
                        </a:rPr>
                        <a:t>Output (optional)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23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Day, Time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Current driver coordinates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The coordinate of top 1 cell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The coordinates of top k cell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6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2000" dirty="0"/>
                        <a:t>e.g.: </a:t>
                      </a:r>
                      <a:r>
                        <a:rPr sz="2000" dirty="0"/>
                        <a:t>Mon. , 8:00 am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(-122.40106, 37.79177)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/>
                        <a:t>(-122.40106, 37.79177)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000" dirty="0"/>
                        <a:t>(-122.40106, 37.80177)
(-122.40106, 37.81177)
(-122.41106, 37.79177)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2" name="Model (input, output)"/>
          <p:cNvSpPr txBox="1"/>
          <p:nvPr/>
        </p:nvSpPr>
        <p:spPr>
          <a:xfrm>
            <a:off x="9525449" y="9743309"/>
            <a:ext cx="3554731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lnSpc>
                <a:spcPct val="50000"/>
              </a:lnSpc>
              <a:spcBef>
                <a:spcPts val="2400"/>
              </a:spcBef>
              <a:defRPr sz="28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>
              <a:defRPr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>
                <a:latin typeface="+mn-lt"/>
                <a:ea typeface="+mn-ea"/>
                <a:cs typeface="+mn-cs"/>
                <a:sym typeface="Canela Bold"/>
              </a:rPr>
              <a:t>Model (input, output)</a:t>
            </a:r>
          </a:p>
        </p:txBody>
      </p:sp>
      <p:pic>
        <p:nvPicPr>
          <p:cNvPr id="5" name="Graphic 4" descr="Smiling face outline with solid fill">
            <a:extLst>
              <a:ext uri="{FF2B5EF4-FFF2-40B4-BE49-F238E27FC236}">
                <a16:creationId xmlns:a16="http://schemas.microsoft.com/office/drawing/2014/main" id="{2498DC38-36D7-087F-8DE7-2A4F4F5DB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51887" y="3428111"/>
            <a:ext cx="781878" cy="781878"/>
          </a:xfrm>
          <a:prstGeom prst="rect">
            <a:avLst/>
          </a:prstGeom>
        </p:spPr>
      </p:pic>
      <p:pic>
        <p:nvPicPr>
          <p:cNvPr id="10" name="Graphic 9" descr="Loudly crying face outline outline">
            <a:extLst>
              <a:ext uri="{FF2B5EF4-FFF2-40B4-BE49-F238E27FC236}">
                <a16:creationId xmlns:a16="http://schemas.microsoft.com/office/drawing/2014/main" id="{84ED7CF7-947D-5D30-1D9F-0652A1902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51887" y="4715555"/>
            <a:ext cx="762000" cy="762000"/>
          </a:xfrm>
          <a:prstGeom prst="rect">
            <a:avLst/>
          </a:prstGeom>
        </p:spPr>
      </p:pic>
      <p:pic>
        <p:nvPicPr>
          <p:cNvPr id="11" name="Graphic 10" descr="Loudly crying face outline outline">
            <a:extLst>
              <a:ext uri="{FF2B5EF4-FFF2-40B4-BE49-F238E27FC236}">
                <a16:creationId xmlns:a16="http://schemas.microsoft.com/office/drawing/2014/main" id="{8A2FDE1A-117B-DE32-1D13-0E725E125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51887" y="5400402"/>
            <a:ext cx="762000" cy="762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Question 2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2: </a:t>
            </a:r>
          </a:p>
        </p:txBody>
      </p:sp>
      <p:sp>
        <p:nvSpPr>
          <p:cNvPr id="225" name="Result Sample…"/>
          <p:cNvSpPr txBox="1">
            <a:spLocks noGrp="1"/>
          </p:cNvSpPr>
          <p:nvPr>
            <p:ph type="body" idx="1"/>
          </p:nvPr>
        </p:nvSpPr>
        <p:spPr>
          <a:xfrm>
            <a:off x="1217710" y="2259961"/>
            <a:ext cx="13819089" cy="6051794"/>
          </a:xfrm>
          <a:prstGeom prst="rect">
            <a:avLst/>
          </a:prstGeom>
        </p:spPr>
        <p:txBody>
          <a:bodyPr/>
          <a:lstStyle/>
          <a:p>
            <a:pPr marL="546100" indent="-546100">
              <a:defRPr sz="33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b="1" dirty="0"/>
              <a:t>Result Sample</a:t>
            </a:r>
          </a:p>
          <a:p>
            <a:pPr lvl="1">
              <a:lnSpc>
                <a:spcPct val="7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From the two samples, we can</a:t>
            </a:r>
            <a:r>
              <a:rPr lang="en-US" dirty="0"/>
              <a:t> see</a:t>
            </a:r>
            <a:r>
              <a:rPr dirty="0"/>
              <a:t> the model could give a next place with high passenger density</a:t>
            </a:r>
          </a:p>
          <a:p>
            <a:pPr lvl="1">
              <a:lnSpc>
                <a:spcPct val="7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The result is near to current </a:t>
            </a:r>
            <a:r>
              <a:rPr lang="en-JP" dirty="0"/>
              <a:t>place</a:t>
            </a:r>
            <a:r>
              <a:rPr dirty="0"/>
              <a:t>, not just point at highest density </a:t>
            </a:r>
            <a:r>
              <a:rPr lang="en-JP" dirty="0"/>
              <a:t>place</a:t>
            </a:r>
            <a:endParaRPr dirty="0"/>
          </a:p>
          <a:p>
            <a:pPr lvl="2">
              <a:lnSpc>
                <a:spcPct val="7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Which mean</a:t>
            </a:r>
            <a:r>
              <a:rPr lang="en-JP" dirty="0"/>
              <a:t>s</a:t>
            </a:r>
            <a:r>
              <a:rPr dirty="0"/>
              <a:t> distance factor </a:t>
            </a:r>
            <a:r>
              <a:rPr lang="en-JP" dirty="0"/>
              <a:t>in score </a:t>
            </a:r>
            <a:r>
              <a:rPr dirty="0"/>
              <a:t>works</a:t>
            </a:r>
          </a:p>
          <a:p>
            <a:pPr lvl="2">
              <a:lnSpc>
                <a:spcPct val="7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endParaRPr dirty="0"/>
          </a:p>
          <a:p>
            <a:pPr lvl="1">
              <a:lnSpc>
                <a:spcPct val="70000"/>
              </a:lnSpc>
              <a:defRPr sz="3100">
                <a:solidFill>
                  <a:schemeClr val="accent1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By these two samples, the effectiveness of this model is roughly verified</a:t>
            </a:r>
          </a:p>
        </p:txBody>
      </p:sp>
      <p:sp>
        <p:nvSpPr>
          <p:cNvPr id="226" name="Data preprocess"/>
          <p:cNvSpPr txBox="1">
            <a:spLocks noGrp="1"/>
          </p:cNvSpPr>
          <p:nvPr>
            <p:ph type="body" sz="quarter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rPr lang="en-US" dirty="0"/>
              <a:t>Result</a:t>
            </a:r>
            <a:endParaRPr dirty="0"/>
          </a:p>
        </p:txBody>
      </p:sp>
      <p:graphicFrame>
        <p:nvGraphicFramePr>
          <p:cNvPr id="227" name="表格 1"/>
          <p:cNvGraphicFramePr/>
          <p:nvPr>
            <p:extLst>
              <p:ext uri="{D42A27DB-BD31-4B8C-83A1-F6EECF244321}">
                <p14:modId xmlns:p14="http://schemas.microsoft.com/office/powerpoint/2010/main" val="781486418"/>
              </p:ext>
            </p:extLst>
          </p:nvPr>
        </p:nvGraphicFramePr>
        <p:xfrm>
          <a:off x="2053505" y="9210098"/>
          <a:ext cx="12460909" cy="2020091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968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4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2500">
                          <a:sym typeface="Avenir Next Demi Bold"/>
                        </a:rPr>
                        <a:t>Samples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2500" dirty="0">
                          <a:sym typeface="Avenir Next Demi Bold"/>
                        </a:rPr>
                        <a:t>Input (day, time, </a:t>
                      </a:r>
                      <a:r>
                        <a:rPr sz="2500" dirty="0" err="1">
                          <a:sym typeface="Avenir Next Demi Bold"/>
                        </a:rPr>
                        <a:t>lon</a:t>
                      </a:r>
                      <a:r>
                        <a:rPr sz="2500" dirty="0">
                          <a:sym typeface="Avenir Next Demi Bold"/>
                        </a:rPr>
                        <a:t>, </a:t>
                      </a:r>
                      <a:r>
                        <a:rPr sz="2500" dirty="0" err="1">
                          <a:sym typeface="Avenir Next Demi Bold"/>
                        </a:rPr>
                        <a:t>lat</a:t>
                      </a:r>
                      <a:r>
                        <a:rPr sz="2500" dirty="0">
                          <a:sym typeface="Avenir Next Demi Bold"/>
                        </a:rP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2500">
                          <a:sym typeface="Avenir Next Demi Bold"/>
                        </a:rPr>
                        <a:t>Output (next place)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5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#1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Mon. 12:00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(-122.40106, 37.79177)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(-122.4232, 37.7729) 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401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 dirty="0"/>
                        <a:t>#2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Mon. 12:00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/>
                        <a:t>(-122.4064, 37.6471)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2500" dirty="0"/>
                        <a:t>(-122.3882, 37.6162)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8" name="Model (input, output)"/>
          <p:cNvSpPr txBox="1"/>
          <p:nvPr/>
        </p:nvSpPr>
        <p:spPr>
          <a:xfrm>
            <a:off x="6299948" y="8423850"/>
            <a:ext cx="3554731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lnSpc>
                <a:spcPct val="50000"/>
              </a:lnSpc>
              <a:spcBef>
                <a:spcPts val="2400"/>
              </a:spcBef>
              <a:defRPr sz="28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>
              <a:defRPr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>
                <a:latin typeface="+mn-lt"/>
                <a:ea typeface="+mn-ea"/>
                <a:cs typeface="+mn-cs"/>
                <a:sym typeface="Canela Bold"/>
              </a:rPr>
              <a:t>Model (input, output)</a:t>
            </a:r>
          </a:p>
        </p:txBody>
      </p:sp>
      <p:grpSp>
        <p:nvGrpSpPr>
          <p:cNvPr id="238" name="成组"/>
          <p:cNvGrpSpPr/>
          <p:nvPr/>
        </p:nvGrpSpPr>
        <p:grpSpPr>
          <a:xfrm>
            <a:off x="15929205" y="2534245"/>
            <a:ext cx="7523311" cy="10496048"/>
            <a:chOff x="0" y="0"/>
            <a:chExt cx="7523310" cy="10496047"/>
          </a:xfrm>
        </p:grpSpPr>
        <p:pic>
          <p:nvPicPr>
            <p:cNvPr id="229" name="截屏2023-01-30 16.11.30.png" descr="截屏2023-01-30 16.11.3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523310" cy="10496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" name="椭圆形"/>
            <p:cNvSpPr/>
            <p:nvPr/>
          </p:nvSpPr>
          <p:spPr>
            <a:xfrm>
              <a:off x="3096584" y="3564292"/>
              <a:ext cx="283873" cy="29981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sp>
          <p:nvSpPr>
            <p:cNvPr id="231" name="Sample 1"/>
            <p:cNvSpPr txBox="1"/>
            <p:nvPr/>
          </p:nvSpPr>
          <p:spPr>
            <a:xfrm>
              <a:off x="1204254" y="3400828"/>
              <a:ext cx="1742419" cy="626745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sz="3200" b="1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>
                <a:defRPr b="0"/>
              </a:pPr>
              <a:r>
                <a:rPr b="1" dirty="0"/>
                <a:t>Sample 1</a:t>
              </a:r>
            </a:p>
          </p:txBody>
        </p:sp>
        <p:sp>
          <p:nvSpPr>
            <p:cNvPr id="233" name="椭圆形"/>
            <p:cNvSpPr/>
            <p:nvPr/>
          </p:nvSpPr>
          <p:spPr>
            <a:xfrm>
              <a:off x="4449262" y="2144633"/>
              <a:ext cx="283873" cy="2998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sp>
          <p:nvSpPr>
            <p:cNvPr id="234" name="椭圆形"/>
            <p:cNvSpPr/>
            <p:nvPr/>
          </p:nvSpPr>
          <p:spPr>
            <a:xfrm>
              <a:off x="4925472" y="7349461"/>
              <a:ext cx="283872" cy="29981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sp>
          <p:nvSpPr>
            <p:cNvPr id="235" name="Sample 2"/>
            <p:cNvSpPr txBox="1"/>
            <p:nvPr/>
          </p:nvSpPr>
          <p:spPr>
            <a:xfrm>
              <a:off x="2946672" y="7054893"/>
              <a:ext cx="1742419" cy="626745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lnSpc>
                  <a:spcPct val="100000"/>
                </a:lnSpc>
                <a:defRPr sz="3200" b="1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>
                <a:defRPr b="0"/>
              </a:pPr>
              <a:r>
                <a:rPr b="1"/>
                <a:t>Sample 2</a:t>
              </a:r>
            </a:p>
          </p:txBody>
        </p:sp>
        <p:sp>
          <p:nvSpPr>
            <p:cNvPr id="237" name="椭圆形"/>
            <p:cNvSpPr/>
            <p:nvPr/>
          </p:nvSpPr>
          <p:spPr>
            <a:xfrm>
              <a:off x="5457448" y="8793492"/>
              <a:ext cx="283873" cy="2998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56B679-2724-4749-2E8F-A00B6E1EDC8C}"/>
              </a:ext>
            </a:extLst>
          </p:cNvPr>
          <p:cNvCxnSpPr>
            <a:cxnSpLocks/>
            <a:stCxn id="230" idx="7"/>
            <a:endCxn id="233" idx="3"/>
          </p:cNvCxnSpPr>
          <p:nvPr/>
        </p:nvCxnSpPr>
        <p:spPr>
          <a:xfrm flipV="1">
            <a:off x="19268090" y="4934787"/>
            <a:ext cx="1151950" cy="1207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DCCE8E-B3BA-D64F-7C45-833D93F0F8AB}"/>
              </a:ext>
            </a:extLst>
          </p:cNvPr>
          <p:cNvCxnSpPr>
            <a:cxnSpLocks/>
          </p:cNvCxnSpPr>
          <p:nvPr/>
        </p:nvCxnSpPr>
        <p:spPr>
          <a:xfrm>
            <a:off x="21045601" y="10167194"/>
            <a:ext cx="421028" cy="1160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Question 2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2: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Potencial Improvement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7711" y="2374710"/>
                <a:ext cx="21948578" cy="9384128"/>
              </a:xfrm>
              <a:prstGeom prst="rect">
                <a:avLst/>
              </a:prstGeom>
            </p:spPr>
            <p:txBody>
              <a:bodyPr/>
              <a:lstStyle/>
              <a:p>
                <a:pPr marL="546100" indent="-546100">
                  <a:lnSpc>
                    <a:spcPct val="50000"/>
                  </a:lnSpc>
                  <a:defRPr sz="3200">
                    <a:latin typeface="+mn-lt"/>
                    <a:ea typeface="+mn-ea"/>
                    <a:cs typeface="+mn-cs"/>
                    <a:sym typeface="Canela Bold"/>
                  </a:defRPr>
                </a:pPr>
                <a:r>
                  <a:rPr lang="en-US" b="1" dirty="0"/>
                  <a:t>Potential Improvement:</a:t>
                </a:r>
              </a:p>
              <a:p>
                <a:pPr marL="1579418" lvl="1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b="1" dirty="0"/>
                  <a:t>Clustering method: </a:t>
                </a:r>
              </a:p>
              <a:p>
                <a:pPr marL="2379518" lvl="2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Sting grid clustering could be used to improve density calculation</a:t>
                </a:r>
              </a:p>
              <a:p>
                <a:pPr marL="3293918" lvl="3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Jointly consider the situation near to the target cell</a:t>
                </a:r>
              </a:p>
              <a:p>
                <a:pPr marL="2379518" lvl="2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endParaRPr lang="en-US" dirty="0"/>
              </a:p>
              <a:p>
                <a:pPr marL="1579418" lvl="1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b="1" dirty="0"/>
                  <a:t>More features </a:t>
                </a:r>
                <a:r>
                  <a:rPr lang="en-US" dirty="0"/>
                  <a:t>could be considered 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2544618" lvl="2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Average wait time</a:t>
                </a:r>
              </a:p>
              <a:p>
                <a:pPr marL="2544618" lvl="2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Average trip time if taking passenger from this cell</a:t>
                </a:r>
              </a:p>
              <a:p>
                <a:pPr marL="2544618" lvl="2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Average empty taxi # </a:t>
                </a:r>
              </a:p>
              <a:p>
                <a:pPr marL="2544618" lvl="2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Distance to the target cell</a:t>
                </a:r>
              </a:p>
              <a:p>
                <a:pPr marL="2544618" lvl="2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…</a:t>
                </a:r>
              </a:p>
              <a:p>
                <a:pPr marL="2544618" lvl="2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endParaRPr lang="en-US" dirty="0"/>
              </a:p>
              <a:p>
                <a:pPr marL="1579418" lvl="1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b="1" dirty="0"/>
                  <a:t>Other cost Function </a:t>
                </a:r>
                <a:r>
                  <a:rPr lang="en-US" dirty="0"/>
                  <a:t>(metric) </a:t>
                </a:r>
              </a:p>
              <a:p>
                <a:pPr marL="2379518" lvl="2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b="1" dirty="0"/>
                  <a:t>E.g.: </a:t>
                </a:r>
                <a:r>
                  <a:rPr lang="en-US" dirty="0"/>
                  <a:t>empty time ratio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empty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time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occupaied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empty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ar-AE" dirty="0"/>
              </a:p>
              <a:p>
                <a:pPr marL="3293918" lvl="3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/>
                  <a:t>This is better from profit point of view</a:t>
                </a:r>
              </a:p>
              <a:p>
                <a:pPr marL="1579418" lvl="1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Font typeface="+mj-lt"/>
                  <a:buAutoNum type="arabicParenR" startAt="4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endParaRPr lang="en-US" dirty="0"/>
              </a:p>
              <a:p>
                <a:pPr marL="1579418" lvl="1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Font typeface="+mj-lt"/>
                  <a:buAutoNum type="arabicParenR" startAt="4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>
                    <a:solidFill>
                      <a:srgbClr val="00B0F0"/>
                    </a:solidFill>
                  </a:rPr>
                  <a:t>Practically traffic information </a:t>
                </a:r>
                <a:r>
                  <a:rPr lang="en-US" dirty="0"/>
                  <a:t>must be included in recommendation system</a:t>
                </a:r>
              </a:p>
              <a:p>
                <a:pPr marL="1579418" lvl="1" indent="-614218">
                  <a:lnSpc>
                    <a:spcPct val="40000"/>
                  </a:lnSpc>
                  <a:buClr>
                    <a:srgbClr val="000000"/>
                  </a:buClr>
                  <a:buSzPct val="100000"/>
                  <a:buAutoNum type="arabicParenR" startAt="4"/>
                  <a:defRPr sz="320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>
                    <a:solidFill>
                      <a:srgbClr val="00B0F0"/>
                    </a:solidFill>
                  </a:rPr>
                  <a:t>Reinforce learning </a:t>
                </a:r>
                <a:r>
                  <a:rPr lang="en-US" dirty="0"/>
                  <a:t>could be used to optimize this problem</a:t>
                </a:r>
                <a:endParaRPr dirty="0"/>
              </a:p>
            </p:txBody>
          </p:sp>
        </mc:Choice>
        <mc:Fallback>
          <p:sp>
            <p:nvSpPr>
              <p:cNvPr id="241" name="Potencial Improvement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7711" y="2374710"/>
                <a:ext cx="21948578" cy="9384128"/>
              </a:xfrm>
              <a:prstGeom prst="rect">
                <a:avLst/>
              </a:prstGeom>
              <a:blipFill>
                <a:blip r:embed="rId3"/>
                <a:stretch>
                  <a:fillRect l="-694" t="-324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Question 3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3: </a:t>
            </a:r>
          </a:p>
        </p:txBody>
      </p:sp>
      <p:sp>
        <p:nvSpPr>
          <p:cNvPr id="244" name="DBSCAN on passengers location is imlemented(on sampled data)…"/>
          <p:cNvSpPr txBox="1">
            <a:spLocks noGrp="1"/>
          </p:cNvSpPr>
          <p:nvPr>
            <p:ph type="body" idx="1"/>
          </p:nvPr>
        </p:nvSpPr>
        <p:spPr>
          <a:xfrm>
            <a:off x="1217710" y="2777556"/>
            <a:ext cx="22353489" cy="9384128"/>
          </a:xfrm>
          <a:prstGeom prst="rect">
            <a:avLst/>
          </a:prstGeom>
        </p:spPr>
        <p:txBody>
          <a:bodyPr/>
          <a:lstStyle/>
          <a:p>
            <a:pPr marL="546100" indent="-546100">
              <a:lnSpc>
                <a:spcPct val="50000"/>
              </a:lnSpc>
              <a:defRPr sz="3200">
                <a:latin typeface="+mn-lt"/>
                <a:ea typeface="+mn-ea"/>
                <a:cs typeface="+mn-cs"/>
                <a:sym typeface="Canela Bold"/>
              </a:defRPr>
            </a:pPr>
            <a:r>
              <a:rPr dirty="0">
                <a:solidFill>
                  <a:srgbClr val="00B0F0"/>
                </a:solidFill>
              </a:rPr>
              <a:t>DBSCAN</a:t>
            </a:r>
            <a:r>
              <a:rPr dirty="0"/>
              <a:t> </a:t>
            </a:r>
            <a:r>
              <a:rPr lang="en-US" dirty="0"/>
              <a:t>(clustering algorithm) is applied to </a:t>
            </a:r>
            <a:r>
              <a:rPr dirty="0">
                <a:solidFill>
                  <a:srgbClr val="00B0F0"/>
                </a:solidFill>
              </a:rPr>
              <a:t>passengers location </a:t>
            </a:r>
            <a:r>
              <a:rPr dirty="0"/>
              <a:t>(on sampled data)</a:t>
            </a:r>
          </a:p>
          <a:p>
            <a:pPr marL="1579418" lvl="1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Totally </a:t>
            </a:r>
            <a:r>
              <a:rPr dirty="0">
                <a:solidFill>
                  <a:srgbClr val="00B0F0"/>
                </a:solidFill>
              </a:rPr>
              <a:t>7 cluster </a:t>
            </a:r>
            <a:r>
              <a:rPr dirty="0"/>
              <a:t>are found</a:t>
            </a:r>
          </a:p>
          <a:p>
            <a:pPr marL="1579418" lvl="1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lang="en-US" dirty="0">
                <a:solidFill>
                  <a:srgbClr val="00B0F0"/>
                </a:solidFill>
              </a:rPr>
              <a:t>1</a:t>
            </a:r>
            <a:r>
              <a:rPr dirty="0">
                <a:solidFill>
                  <a:srgbClr val="00B0F0"/>
                </a:solidFill>
              </a:rPr>
              <a:t> huge cluster</a:t>
            </a:r>
            <a:r>
              <a:rPr lang="en-US" dirty="0"/>
              <a:t>: </a:t>
            </a:r>
            <a:r>
              <a:rPr dirty="0"/>
              <a:t> include mostly samples, </a:t>
            </a:r>
            <a:endParaRPr lang="en-US" dirty="0"/>
          </a:p>
          <a:p>
            <a:pPr marL="2379518" lvl="2" indent="-614218">
              <a:lnSpc>
                <a:spcPct val="40000"/>
              </a:lnSpc>
              <a:buClr>
                <a:srgbClr val="000000"/>
              </a:buClr>
              <a:buSzPct val="100000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considering the limited hot area (from heat map), this is reasonable</a:t>
            </a:r>
          </a:p>
          <a:p>
            <a:pPr marL="1579418" lvl="1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lang="en-US" dirty="0">
                <a:solidFill>
                  <a:srgbClr val="00B0F0"/>
                </a:solidFill>
              </a:rPr>
              <a:t>Other </a:t>
            </a:r>
            <a:r>
              <a:rPr dirty="0">
                <a:solidFill>
                  <a:srgbClr val="00B0F0"/>
                </a:solidFill>
              </a:rPr>
              <a:t>6 </a:t>
            </a:r>
            <a:r>
              <a:rPr lang="en-US" dirty="0">
                <a:solidFill>
                  <a:srgbClr val="00B0F0"/>
                </a:solidFill>
              </a:rPr>
              <a:t>small </a:t>
            </a:r>
            <a:r>
              <a:rPr dirty="0">
                <a:solidFill>
                  <a:srgbClr val="00B0F0"/>
                </a:solidFill>
              </a:rPr>
              <a:t>clusters</a:t>
            </a:r>
            <a:r>
              <a:rPr lang="en-US" dirty="0"/>
              <a:t>:</a:t>
            </a:r>
            <a:r>
              <a:rPr dirty="0"/>
              <a:t> there is relatively good customer need founding</a:t>
            </a:r>
          </a:p>
          <a:p>
            <a:pPr marL="546100" indent="-546100">
              <a:lnSpc>
                <a:spcPct val="50000"/>
              </a:lnSpc>
              <a:defRPr sz="3200">
                <a:latin typeface="+mn-lt"/>
                <a:ea typeface="+mn-ea"/>
                <a:cs typeface="+mn-cs"/>
                <a:sym typeface="Canela Bold"/>
              </a:defRPr>
            </a:pPr>
            <a:endParaRPr lang="en-US" dirty="0"/>
          </a:p>
          <a:p>
            <a:pPr marL="546100" indent="-546100">
              <a:lnSpc>
                <a:spcPct val="50000"/>
              </a:lnSpc>
              <a:defRPr sz="3200">
                <a:latin typeface="+mn-lt"/>
                <a:ea typeface="+mn-ea"/>
                <a:cs typeface="+mn-cs"/>
                <a:sym typeface="Canela Bold"/>
              </a:defRPr>
            </a:pPr>
            <a:r>
              <a:rPr lang="en-US" dirty="0"/>
              <a:t>From company point of view: </a:t>
            </a:r>
          </a:p>
          <a:p>
            <a:pPr marL="1579418" lvl="1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lang="en-US" dirty="0">
                <a:solidFill>
                  <a:srgbClr val="00B0F0"/>
                </a:solidFill>
              </a:rPr>
              <a:t>Specially dispatch some taxies to the 6 small clusters area </a:t>
            </a:r>
            <a:r>
              <a:rPr lang="en-US" dirty="0"/>
              <a:t>to better meet customer needs</a:t>
            </a:r>
          </a:p>
          <a:p>
            <a:pPr marL="2379518" lvl="2" indent="-614218">
              <a:lnSpc>
                <a:spcPct val="40000"/>
              </a:lnSpc>
              <a:buClr>
                <a:srgbClr val="000000"/>
              </a:buClr>
              <a:buSzPct val="100000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lang="en-US" dirty="0"/>
              <a:t>More profit</a:t>
            </a:r>
          </a:p>
          <a:p>
            <a:pPr marL="1579418" lvl="1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endParaRPr lang="en-US" dirty="0"/>
          </a:p>
          <a:p>
            <a:pPr marL="1579418" lvl="1" indent="-614218">
              <a:lnSpc>
                <a:spcPct val="40000"/>
              </a:lnSpc>
              <a:buClr>
                <a:srgbClr val="000000"/>
              </a:buClr>
              <a:buSzPct val="100000"/>
              <a:buAutoNum type="arabicParenR"/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pPr>
            <a:endParaRPr lang="en-US" dirty="0"/>
          </a:p>
        </p:txBody>
      </p:sp>
      <p:sp>
        <p:nvSpPr>
          <p:cNvPr id="245" name="DBSCAN on passengers density"/>
          <p:cNvSpPr txBox="1">
            <a:spLocks noGrp="1"/>
          </p:cNvSpPr>
          <p:nvPr>
            <p:ph type="body" sz="quarter" idx="21"/>
          </p:nvPr>
        </p:nvSpPr>
        <p:spPr>
          <a:xfrm>
            <a:off x="1219199" y="1766826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rPr dirty="0"/>
              <a:t>DBSCAN on passengers density </a:t>
            </a:r>
          </a:p>
        </p:txBody>
      </p:sp>
      <p:pic>
        <p:nvPicPr>
          <p:cNvPr id="246" name="截屏2023-01-30 18.23.06.png" descr="截屏2023-01-30 18.23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467" y="7496548"/>
            <a:ext cx="8057348" cy="541964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43A49C-A76B-605B-943F-36AAA2C90463}"/>
              </a:ext>
            </a:extLst>
          </p:cNvPr>
          <p:cNvSpPr txBox="1"/>
          <p:nvPr/>
        </p:nvSpPr>
        <p:spPr>
          <a:xfrm>
            <a:off x="11023600" y="7096438"/>
            <a:ext cx="1947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DBSCAN result</a:t>
            </a:r>
            <a:endParaRPr lang="en-JP" sz="20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6" name="Question 1:…"/>
          <p:cNvSpPr txBox="1">
            <a:spLocks noGrp="1"/>
          </p:cNvSpPr>
          <p:nvPr>
            <p:ph type="body" idx="1"/>
          </p:nvPr>
        </p:nvSpPr>
        <p:spPr>
          <a:xfrm>
            <a:off x="3962399" y="4009348"/>
            <a:ext cx="19203889" cy="84836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6880" indent="-436880" defTabSz="1950671">
              <a:spcBef>
                <a:spcPts val="1900"/>
              </a:spcBef>
              <a:defRPr sz="3520"/>
            </a:pPr>
            <a:r>
              <a:rPr dirty="0"/>
              <a:t>Question 1: </a:t>
            </a:r>
          </a:p>
          <a:p>
            <a:pPr marL="1673860" lvl="2" indent="-436880" defTabSz="1950671">
              <a:spcBef>
                <a:spcPts val="1900"/>
              </a:spcBef>
              <a:defRPr sz="3520"/>
            </a:pPr>
            <a:r>
              <a:rPr dirty="0"/>
              <a:t>Data preprocess </a:t>
            </a:r>
          </a:p>
          <a:p>
            <a:pPr marL="1673860" lvl="2" indent="-436880" defTabSz="1950671">
              <a:spcBef>
                <a:spcPts val="1900"/>
              </a:spcBef>
              <a:defRPr sz="3520"/>
            </a:pPr>
            <a:r>
              <a:rPr dirty="0"/>
              <a:t>Calculation Method</a:t>
            </a:r>
          </a:p>
          <a:p>
            <a:pPr marL="436880" indent="-436880" defTabSz="1950671">
              <a:spcBef>
                <a:spcPts val="1900"/>
              </a:spcBef>
              <a:defRPr sz="3520"/>
            </a:pPr>
            <a:r>
              <a:rPr dirty="0"/>
              <a:t>Question 2:</a:t>
            </a:r>
          </a:p>
          <a:p>
            <a:pPr marL="1673860" lvl="2" indent="-436880" defTabSz="1950671">
              <a:spcBef>
                <a:spcPts val="1900"/>
              </a:spcBef>
              <a:defRPr sz="3520"/>
            </a:pPr>
            <a:r>
              <a:rPr dirty="0"/>
              <a:t>Data preprocess</a:t>
            </a:r>
          </a:p>
          <a:p>
            <a:pPr marL="1673860" lvl="2" indent="-436880" defTabSz="1950671">
              <a:spcBef>
                <a:spcPts val="1900"/>
              </a:spcBef>
              <a:defRPr sz="3520"/>
            </a:pPr>
            <a:r>
              <a:rPr dirty="0"/>
              <a:t>Data visualization and insights</a:t>
            </a:r>
            <a:endParaRPr lang="en-US" dirty="0"/>
          </a:p>
          <a:p>
            <a:pPr marL="1673860" lvl="2" indent="-436880" defTabSz="1950671">
              <a:spcBef>
                <a:spcPts val="1900"/>
              </a:spcBef>
              <a:defRPr sz="3520"/>
            </a:pPr>
            <a:r>
              <a:rPr lang="en-JP" dirty="0"/>
              <a:t>Solution</a:t>
            </a:r>
            <a:endParaRPr dirty="0"/>
          </a:p>
          <a:p>
            <a:pPr marL="1673860" lvl="2" indent="-436880" defTabSz="1950671">
              <a:spcBef>
                <a:spcPts val="1900"/>
              </a:spcBef>
              <a:defRPr sz="3520"/>
            </a:pPr>
            <a:r>
              <a:rPr dirty="0"/>
              <a:t>Result</a:t>
            </a:r>
          </a:p>
          <a:p>
            <a:pPr marL="1673860" lvl="2" indent="-436880" defTabSz="1950671">
              <a:spcBef>
                <a:spcPts val="1900"/>
              </a:spcBef>
              <a:defRPr sz="3520"/>
            </a:pPr>
            <a:r>
              <a:rPr dirty="0"/>
              <a:t>Potential Improvement:</a:t>
            </a:r>
          </a:p>
          <a:p>
            <a:pPr marL="436880" indent="-436880" defTabSz="1950671">
              <a:spcBef>
                <a:spcPts val="1900"/>
              </a:spcBef>
              <a:defRPr sz="3520"/>
            </a:pPr>
            <a:r>
              <a:rPr dirty="0"/>
              <a:t>Question 3:</a:t>
            </a:r>
          </a:p>
          <a:p>
            <a:pPr marL="1673860" lvl="2" indent="-436880" defTabSz="1950671">
              <a:spcBef>
                <a:spcPts val="1900"/>
              </a:spcBef>
              <a:defRPr sz="3520"/>
            </a:pPr>
            <a:r>
              <a:rPr dirty="0"/>
              <a:t>DBSCAN on Passenger cluster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Question 1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1: </a:t>
            </a:r>
          </a:p>
        </p:txBody>
      </p:sp>
      <p:sp>
        <p:nvSpPr>
          <p:cNvPr id="158" name="Data preprocess,…"/>
          <p:cNvSpPr txBox="1">
            <a:spLocks noGrp="1"/>
          </p:cNvSpPr>
          <p:nvPr>
            <p:ph type="body" idx="1"/>
          </p:nvPr>
        </p:nvSpPr>
        <p:spPr>
          <a:xfrm>
            <a:off x="1217711" y="2354424"/>
            <a:ext cx="21948578" cy="8483601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b="1" dirty="0"/>
              <a:t>Data preprocess, </a:t>
            </a:r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Drop null</a:t>
            </a:r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Change to </a:t>
            </a:r>
            <a:r>
              <a:rPr dirty="0" err="1"/>
              <a:t>unix</a:t>
            </a:r>
            <a:r>
              <a:rPr dirty="0"/>
              <a:t> time to (</a:t>
            </a:r>
            <a:r>
              <a:rPr b="1" dirty="0"/>
              <a:t>San Francisco</a:t>
            </a:r>
            <a:r>
              <a:rPr dirty="0"/>
              <a:t>) </a:t>
            </a:r>
            <a:r>
              <a:rPr lang="en-US" dirty="0"/>
              <a:t>“</a:t>
            </a:r>
            <a:r>
              <a:rPr lang="en-US" dirty="0" err="1">
                <a:solidFill>
                  <a:srgbClr val="00B0F0"/>
                </a:solidFill>
              </a:rPr>
              <a:t>local_time</a:t>
            </a:r>
            <a:r>
              <a:rPr lang="en-US" dirty="0"/>
              <a:t>” column</a:t>
            </a:r>
            <a:endParaRPr dirty="0"/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Add a “</a:t>
            </a:r>
            <a:r>
              <a:rPr dirty="0" err="1">
                <a:solidFill>
                  <a:srgbClr val="00B0F0"/>
                </a:solidFill>
              </a:rPr>
              <a:t>taxi_name</a:t>
            </a:r>
            <a:r>
              <a:rPr dirty="0"/>
              <a:t>” column </a:t>
            </a:r>
            <a:r>
              <a:rPr lang="en-US" dirty="0"/>
              <a:t>(based on file name)</a:t>
            </a:r>
          </a:p>
          <a:p>
            <a:pPr marL="1579418" lvl="1" indent="-614218">
              <a:buClr>
                <a:srgbClr val="000000"/>
              </a:buClr>
              <a:buSzPct val="100000"/>
              <a:buFont typeface="Wingdings 3" charset="2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lang="en-US" dirty="0"/>
              <a:t>Remove “longitude” and “latitude” outlier record (&gt;99.5% or &lt;0.5%)</a:t>
            </a:r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endParaRPr dirty="0"/>
          </a:p>
        </p:txBody>
      </p:sp>
      <p:sp>
        <p:nvSpPr>
          <p:cNvPr id="159" name="Data preprocess"/>
          <p:cNvSpPr txBox="1">
            <a:spLocks noGrp="1"/>
          </p:cNvSpPr>
          <p:nvPr>
            <p:ph type="body" sz="quarter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t>Data preprocess </a:t>
            </a:r>
          </a:p>
        </p:txBody>
      </p:sp>
      <p:pic>
        <p:nvPicPr>
          <p:cNvPr id="160" name="截屏2023-01-30 1.46.48.png" descr="截屏2023-01-30 1.46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551" y="7368568"/>
            <a:ext cx="13376224" cy="4067770"/>
          </a:xfrm>
          <a:prstGeom prst="rect">
            <a:avLst/>
          </a:prstGeom>
          <a:ln w="12700">
            <a:miter lim="400000"/>
          </a:ln>
          <a:effectLst>
            <a:softEdge rad="12700"/>
          </a:effectLst>
        </p:spPr>
      </p:pic>
      <p:sp>
        <p:nvSpPr>
          <p:cNvPr id="161" name="New"/>
          <p:cNvSpPr/>
          <p:nvPr/>
        </p:nvSpPr>
        <p:spPr>
          <a:xfrm>
            <a:off x="13416577" y="6858000"/>
            <a:ext cx="2788623" cy="61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>
                <a:solidFill>
                  <a:srgbClr val="00B0F0"/>
                </a:solidFill>
              </a:rPr>
              <a:t>New</a:t>
            </a:r>
            <a:r>
              <a:rPr lang="en-US" dirty="0">
                <a:solidFill>
                  <a:srgbClr val="00B0F0"/>
                </a:solidFill>
              </a:rPr>
              <a:t> columns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62" name="矩形"/>
          <p:cNvSpPr/>
          <p:nvPr/>
        </p:nvSpPr>
        <p:spPr>
          <a:xfrm>
            <a:off x="11553646" y="7491307"/>
            <a:ext cx="5581371" cy="3822291"/>
          </a:xfrm>
          <a:prstGeom prst="rect">
            <a:avLst/>
          </a:prstGeom>
          <a:ln w="63500">
            <a:solidFill>
              <a:srgbClr val="00B0F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Question 1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1: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Question 1: To calculate the potential for a yearly reduction in CO2 emissions, caused by the taxi cabs roaming without passengers. In your calculation, please assume that the taxicab fleet is changing at the rate of 15% per month (from combustion engine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7711" y="2394996"/>
                <a:ext cx="21948578" cy="1012858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 marL="518794" indent="-518794" defTabSz="2316421">
                  <a:spcBef>
                    <a:spcPts val="2200"/>
                  </a:spcBef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b="1" dirty="0">
                    <a:latin typeface="+mn-lt"/>
                    <a:ea typeface="+mn-ea"/>
                    <a:cs typeface="+mn-cs"/>
                    <a:sym typeface="Canela Bold"/>
                  </a:rPr>
                  <a:t>Question 1: </a:t>
                </a:r>
                <a:r>
                  <a:rPr dirty="0"/>
                  <a:t>To </a:t>
                </a:r>
                <a:r>
                  <a:rPr dirty="0">
                    <a:solidFill>
                      <a:srgbClr val="00B0F0"/>
                    </a:solidFill>
                  </a:rPr>
                  <a:t>calculate the potential for a yearly reduction in CO2 emissions</a:t>
                </a:r>
                <a:r>
                  <a:rPr dirty="0"/>
                  <a:t>, caused by the taxi cabs </a:t>
                </a:r>
                <a:r>
                  <a:rPr dirty="0">
                    <a:solidFill>
                      <a:srgbClr val="00B0F0"/>
                    </a:solidFill>
                  </a:rPr>
                  <a:t>roaming without passengers</a:t>
                </a:r>
                <a:r>
                  <a:rPr dirty="0"/>
                  <a:t>. In your calculation, please </a:t>
                </a:r>
                <a:r>
                  <a:rPr dirty="0">
                    <a:solidFill>
                      <a:schemeClr val="accent1"/>
                    </a:solidFill>
                  </a:rPr>
                  <a:t>assume that the taxicab fleet is changing at the rate of 15% per month</a:t>
                </a:r>
                <a:r>
                  <a:rPr dirty="0"/>
                  <a:t> (from combustion engine-powered vehicles to electric vehicles). Assume also that the </a:t>
                </a:r>
                <a:r>
                  <a:rPr dirty="0">
                    <a:solidFill>
                      <a:schemeClr val="accent1"/>
                    </a:solidFill>
                  </a:rPr>
                  <a:t>average passenger vehicle emits about 404 grams of CO2 per mile</a:t>
                </a:r>
                <a:r>
                  <a:rPr dirty="0"/>
                  <a:t>.</a:t>
                </a:r>
              </a:p>
              <a:p>
                <a:pPr marL="518794" indent="-518794" defTabSz="2316421">
                  <a:spcBef>
                    <a:spcPts val="2200"/>
                  </a:spcBef>
                  <a:defRPr sz="2850">
                    <a:latin typeface="+mn-lt"/>
                    <a:ea typeface="+mn-ea"/>
                    <a:cs typeface="+mn-cs"/>
                    <a:sym typeface="Canela Bold"/>
                  </a:defRPr>
                </a:pPr>
                <a:r>
                  <a:rPr b="1" dirty="0"/>
                  <a:t>Answer:  4</a:t>
                </a:r>
                <a:r>
                  <a:rPr lang="en-US" b="1" dirty="0"/>
                  <a:t>,</a:t>
                </a:r>
                <a:r>
                  <a:rPr b="1" dirty="0"/>
                  <a:t>311,476,496 gram  =  4311  ton</a:t>
                </a:r>
              </a:p>
              <a:p>
                <a:pPr marL="1037589" lvl="1" indent="-518794" defTabSz="2316421">
                  <a:spcBef>
                    <a:spcPts val="2200"/>
                  </a:spcBef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b="1" dirty="0"/>
                  <a:t>Calculat</a:t>
                </a:r>
                <a:r>
                  <a:rPr lang="en-US" b="1" dirty="0"/>
                  <a:t>ion</a:t>
                </a:r>
                <a:r>
                  <a:rPr b="1" dirty="0"/>
                  <a:t> formula: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sz="315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sz="315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sz="315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ar-AE" sz="315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ar-AE" sz="315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lang="ar-AE" sz="31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lim>
                    </m:limUpp>
                    <m:sSub>
                      <m:sSubPr>
                        <m:ctrlPr>
                          <a:rPr lang="ar-AE" sz="31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1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ar-AE" sz="31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ar-AE" sz="315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∗(13−</m:t>
                    </m:r>
                    <m:r>
                      <a:rPr lang="ar-AE" sz="315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ar-AE" sz="315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solidFill>
                      <a:srgbClr val="00B0F0"/>
                    </a:solidFill>
                  </a:rPr>
                  <a:t> </a:t>
                </a:r>
                <a:r>
                  <a:rPr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1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ar-AE" sz="3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rgbClr val="00B0F0"/>
                    </a:solidFill>
                  </a:rPr>
                  <a:t> </a:t>
                </a:r>
                <a:r>
                  <a:rPr dirty="0"/>
                  <a:t>= the total CO2 emission of  taxi changed in k month </a:t>
                </a:r>
                <a:endParaRPr lang="en-US" dirty="0"/>
              </a:p>
              <a:p>
                <a:pPr marL="1037589" lvl="1" indent="-518794" defTabSz="2316421">
                  <a:spcBef>
                    <a:spcPts val="2200"/>
                  </a:spcBef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b="1" dirty="0"/>
                  <a:t>Calculation steps:</a:t>
                </a:r>
                <a:endParaRPr b="1" dirty="0"/>
              </a:p>
              <a:p>
                <a:pPr marL="2417387" lvl="2" indent="-583507" defTabSz="2316421">
                  <a:spcBef>
                    <a:spcPts val="2200"/>
                  </a:spcBef>
                  <a:buClr>
                    <a:srgbClr val="000000"/>
                  </a:buClr>
                  <a:buSzPct val="100000"/>
                  <a:buFont typeface="+mj-lt"/>
                  <a:buAutoNum type="arabicParenR"/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dirty="0"/>
                  <a:t>Calculate the roaming </a:t>
                </a:r>
                <a:r>
                  <a:rPr dirty="0">
                    <a:solidFill>
                      <a:schemeClr val="accent1"/>
                    </a:solidFill>
                  </a:rPr>
                  <a:t>distance (in mile)</a:t>
                </a:r>
                <a:r>
                  <a:rPr dirty="0"/>
                  <a:t> without passengers </a:t>
                </a:r>
                <a:r>
                  <a:rPr dirty="0">
                    <a:solidFill>
                      <a:schemeClr val="accent1"/>
                    </a:solidFill>
                  </a:rPr>
                  <a:t>for each taxi</a:t>
                </a:r>
              </a:p>
              <a:p>
                <a:pPr marL="3051175" lvl="5" defTabSz="2316421">
                  <a:spcBef>
                    <a:spcPts val="2200"/>
                  </a:spcBef>
                  <a:buClr>
                    <a:schemeClr val="tx1"/>
                  </a:buClr>
                  <a:buSzPct val="60000"/>
                  <a:buFont typeface="Wingdings" pitchFamily="2" charset="2"/>
                  <a:buChar char="Ø"/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dirty="0"/>
                  <a:t>Use </a:t>
                </a:r>
                <a:r>
                  <a:rPr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E</a:t>
                </a:r>
                <a:r>
                  <a:rPr dirty="0">
                    <a:solidFill>
                      <a:schemeClr val="accent1"/>
                    </a:solidFill>
                  </a:rPr>
                  <a:t>uclidean distance</a:t>
                </a:r>
                <a:r>
                  <a:rPr dirty="0"/>
                  <a:t> of continuous two records to </a:t>
                </a:r>
                <a:r>
                  <a:rPr lang="en-US" dirty="0"/>
                  <a:t>approximate</a:t>
                </a:r>
                <a:r>
                  <a:rPr dirty="0"/>
                  <a:t> actual distance</a:t>
                </a:r>
                <a:endParaRPr dirty="0">
                  <a:solidFill>
                    <a:schemeClr val="accent1"/>
                  </a:solidFill>
                </a:endParaRPr>
              </a:p>
              <a:p>
                <a:pPr marL="2417387" lvl="2" indent="-583507" defTabSz="2316421">
                  <a:spcBef>
                    <a:spcPts val="2200"/>
                  </a:spcBef>
                  <a:buClr>
                    <a:srgbClr val="000000"/>
                  </a:buClr>
                  <a:buSzPct val="100000"/>
                  <a:buFont typeface="+mj-lt"/>
                  <a:buAutoNum type="arabicParenR"/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dirty="0"/>
                  <a:t>Convert the distance to CO2</a:t>
                </a:r>
                <a:endParaRPr dirty="0">
                  <a:solidFill>
                    <a:schemeClr val="accent1"/>
                  </a:solidFill>
                </a:endParaRPr>
              </a:p>
              <a:p>
                <a:pPr marL="2417387" lvl="2" indent="-583507" defTabSz="2316421">
                  <a:spcBef>
                    <a:spcPts val="2200"/>
                  </a:spcBef>
                  <a:buClr>
                    <a:srgbClr val="000000"/>
                  </a:buClr>
                  <a:buSzPct val="100000"/>
                  <a:buFont typeface="+mj-lt"/>
                  <a:buAutoNum type="arabicParenR"/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dirty="0"/>
                  <a:t>Sort the above result, and</a:t>
                </a:r>
                <a:r>
                  <a:rPr dirty="0">
                    <a:solidFill>
                      <a:schemeClr val="accent1"/>
                    </a:solidFill>
                  </a:rPr>
                  <a:t> for each month, select top 15</a:t>
                </a:r>
                <a:r>
                  <a:rPr sz="2850" dirty="0">
                    <a:solidFill>
                      <a:schemeClr val="accent1"/>
                    </a:solidFill>
                    <a:latin typeface="Canela Regular"/>
                  </a:rPr>
                  <a:t>% taxi </a:t>
                </a:r>
                <a:r>
                  <a:rPr dirty="0"/>
                  <a:t>with the longest roaming distance </a:t>
                </a:r>
                <a:r>
                  <a:rPr dirty="0">
                    <a:solidFill>
                      <a:schemeClr val="accent1"/>
                    </a:solidFill>
                  </a:rPr>
                  <a:t>to change to electric vehicles 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3051175" lvl="5" defTabSz="2316421">
                  <a:spcBef>
                    <a:spcPts val="2200"/>
                  </a:spcBef>
                  <a:buClr>
                    <a:schemeClr val="tx1"/>
                  </a:buClr>
                  <a:buSzPct val="60000"/>
                  <a:buFont typeface="Wingdings" pitchFamily="2" charset="2"/>
                  <a:buChar char="Ø"/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lang="en-US" dirty="0">
                    <a:solidFill>
                      <a:schemeClr val="accent1"/>
                    </a:solidFill>
                  </a:rPr>
                  <a:t>select top 15</a:t>
                </a:r>
                <a:r>
                  <a:rPr lang="en-US" sz="2800" dirty="0">
                    <a:solidFill>
                      <a:schemeClr val="accent1"/>
                    </a:solidFill>
                    <a:latin typeface="Canela Regular"/>
                  </a:rPr>
                  <a:t>% taxi -&gt; achieve biggest </a:t>
                </a:r>
                <a:r>
                  <a:rPr lang="en-US" sz="2800" dirty="0" err="1">
                    <a:solidFill>
                      <a:schemeClr val="accent1"/>
                    </a:solidFill>
                    <a:latin typeface="Canela Regular"/>
                  </a:rPr>
                  <a:t>recdution</a:t>
                </a:r>
                <a:endParaRPr lang="en-US" dirty="0"/>
              </a:p>
              <a:p>
                <a:pPr marL="2417387" lvl="2" indent="-583507" defTabSz="2316421">
                  <a:spcBef>
                    <a:spcPts val="2200"/>
                  </a:spcBef>
                  <a:buClr>
                    <a:srgbClr val="000000"/>
                  </a:buClr>
                  <a:buSzPct val="100000"/>
                  <a:buFont typeface="+mj-lt"/>
                  <a:buAutoNum type="arabicParenR"/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dirty="0"/>
                  <a:t> of top 15% taxis</a:t>
                </a:r>
              </a:p>
              <a:p>
                <a:pPr marL="2417387" lvl="2" indent="-583507" defTabSz="2316421">
                  <a:spcBef>
                    <a:spcPts val="2200"/>
                  </a:spcBef>
                  <a:buClr>
                    <a:srgbClr val="000000"/>
                  </a:buClr>
                  <a:buSzPct val="100000"/>
                  <a:buFont typeface="+mj-lt"/>
                  <a:buAutoNum type="arabicParenR"/>
                  <a:defRPr sz="2850">
                    <a:latin typeface="Canela Regular"/>
                    <a:ea typeface="Canela Regular"/>
                    <a:cs typeface="Canela Regular"/>
                    <a:sym typeface="Canela Regular"/>
                  </a:defRPr>
                </a:pPr>
                <a:r>
                  <a:rPr dirty="0"/>
                  <a:t>Calculate final result of CO2 by above formula</a:t>
                </a:r>
              </a:p>
              <a:p>
                <a:pPr marL="518794" indent="-518794" defTabSz="2316421">
                  <a:spcBef>
                    <a:spcPts val="2200"/>
                  </a:spcBef>
                  <a:defRPr sz="2850">
                    <a:latin typeface="+mn-lt"/>
                    <a:ea typeface="+mn-ea"/>
                    <a:cs typeface="+mn-cs"/>
                    <a:sym typeface="Canela Bold"/>
                  </a:defRPr>
                </a:pPr>
                <a:r>
                  <a:rPr b="1" dirty="0"/>
                  <a:t>Assumption:</a:t>
                </a:r>
              </a:p>
              <a:p>
                <a:pPr marL="1037589" lvl="1" indent="-518794" defTabSz="2316421">
                  <a:spcBef>
                    <a:spcPts val="2200"/>
                  </a:spcBef>
                  <a:defRPr sz="2850">
                    <a:latin typeface="+mn-lt"/>
                    <a:ea typeface="+mn-ea"/>
                    <a:cs typeface="+mn-cs"/>
                    <a:sym typeface="Canela Bold"/>
                  </a:defRPr>
                </a:pPr>
                <a:r>
                  <a:rPr dirty="0"/>
                  <a:t>The taxi emit same CO2 regardless of</a:t>
                </a:r>
                <a:r>
                  <a:rPr lang="en-US" dirty="0"/>
                  <a:t> month difference</a:t>
                </a:r>
                <a:endParaRPr dirty="0"/>
              </a:p>
            </p:txBody>
          </p:sp>
        </mc:Choice>
        <mc:Fallback>
          <p:sp>
            <p:nvSpPr>
              <p:cNvPr id="165" name="Question 1: To calculate the potential for a yearly reduction in CO2 emissions, caused by the taxi cabs roaming without passengers. In your calculation, please assume that the taxicab fleet is changing at the rate of 15% per month (from combustion engine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7711" y="2394996"/>
                <a:ext cx="21948578" cy="10128585"/>
              </a:xfrm>
              <a:prstGeom prst="rect">
                <a:avLst/>
              </a:prstGeom>
              <a:blipFill>
                <a:blip r:embed="rId3"/>
                <a:stretch>
                  <a:fillRect l="-578" t="-1128" r="-23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Calculation"/>
          <p:cNvSpPr txBox="1">
            <a:spLocks noGrp="1"/>
          </p:cNvSpPr>
          <p:nvPr>
            <p:ph type="body" sz="quarter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t>Calculation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截屏2023-01-30 4.13.18.png" descr="截屏2023-01-30 4.13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38" y="10825836"/>
            <a:ext cx="18922317" cy="134201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Question 2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2: </a:t>
            </a:r>
          </a:p>
        </p:txBody>
      </p:sp>
      <p:sp>
        <p:nvSpPr>
          <p:cNvPr id="170" name="Data preprocess,…"/>
          <p:cNvSpPr txBox="1">
            <a:spLocks noGrp="1"/>
          </p:cNvSpPr>
          <p:nvPr>
            <p:ph type="body" idx="1"/>
          </p:nvPr>
        </p:nvSpPr>
        <p:spPr>
          <a:xfrm>
            <a:off x="1217711" y="2374710"/>
            <a:ext cx="21948578" cy="8483601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b="1" dirty="0"/>
              <a:t>Data preprocess</a:t>
            </a:r>
            <a:r>
              <a:rPr dirty="0"/>
              <a:t>, </a:t>
            </a:r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Drop null</a:t>
            </a:r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Change to </a:t>
            </a:r>
            <a:r>
              <a:rPr dirty="0" err="1"/>
              <a:t>unix</a:t>
            </a:r>
            <a:r>
              <a:rPr dirty="0"/>
              <a:t> time to (San Francisco) local time </a:t>
            </a:r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Add a “</a:t>
            </a:r>
            <a:r>
              <a:rPr dirty="0" err="1">
                <a:solidFill>
                  <a:srgbClr val="00B0F0"/>
                </a:solidFill>
              </a:rPr>
              <a:t>taxi_name</a:t>
            </a:r>
            <a:r>
              <a:rPr dirty="0"/>
              <a:t>” column </a:t>
            </a:r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Add a maker “</a:t>
            </a:r>
            <a:r>
              <a:rPr dirty="0" err="1">
                <a:solidFill>
                  <a:srgbClr val="00B0F0"/>
                </a:solidFill>
              </a:rPr>
              <a:t>in_out</a:t>
            </a:r>
            <a:r>
              <a:rPr dirty="0"/>
              <a:t>” column  when passenger getting “in” or “out”</a:t>
            </a:r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>
                <a:solidFill>
                  <a:srgbClr val="00B0F0"/>
                </a:solidFill>
              </a:rPr>
              <a:t>Remove </a:t>
            </a:r>
            <a:r>
              <a:rPr lang="en-US" dirty="0">
                <a:solidFill>
                  <a:srgbClr val="00B0F0"/>
                </a:solidFill>
              </a:rPr>
              <a:t>outlier record </a:t>
            </a:r>
            <a:r>
              <a:rPr lang="en-US" dirty="0"/>
              <a:t>of </a:t>
            </a:r>
            <a:r>
              <a:rPr dirty="0"/>
              <a:t>“longitude” and “latitude” (</a:t>
            </a:r>
            <a:r>
              <a:rPr lang="en-JP" dirty="0"/>
              <a:t>&lt;0.5% or </a:t>
            </a:r>
            <a:r>
              <a:rPr dirty="0"/>
              <a:t>&gt;99.5%</a:t>
            </a:r>
            <a:r>
              <a:rPr lang="en-US" dirty="0"/>
              <a:t>)</a:t>
            </a:r>
            <a:endParaRPr dirty="0"/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Add weekdays “</a:t>
            </a:r>
            <a:r>
              <a:rPr dirty="0">
                <a:solidFill>
                  <a:srgbClr val="00B0F0"/>
                </a:solidFill>
              </a:rPr>
              <a:t>day</a:t>
            </a:r>
            <a:r>
              <a:rPr dirty="0"/>
              <a:t>” and “</a:t>
            </a:r>
            <a:r>
              <a:rPr dirty="0">
                <a:solidFill>
                  <a:srgbClr val="00B0F0"/>
                </a:solidFill>
              </a:rPr>
              <a:t>hour</a:t>
            </a:r>
            <a:r>
              <a:rPr dirty="0"/>
              <a:t>” columns to specify time slot</a:t>
            </a:r>
          </a:p>
          <a:p>
            <a:pPr lvl="3"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lang="en-US" sz="2800" dirty="0"/>
              <a:t>“</a:t>
            </a:r>
            <a:r>
              <a:rPr lang="en-US" sz="2800" dirty="0">
                <a:solidFill>
                  <a:srgbClr val="00B0F0"/>
                </a:solidFill>
              </a:rPr>
              <a:t>day</a:t>
            </a:r>
            <a:r>
              <a:rPr lang="en-US" sz="2800" dirty="0"/>
              <a:t>” values: </a:t>
            </a:r>
            <a:r>
              <a:rPr sz="2800" dirty="0"/>
              <a:t>{</a:t>
            </a:r>
            <a:r>
              <a:rPr sz="2800" dirty="0">
                <a:solidFill>
                  <a:srgbClr val="00B0F0"/>
                </a:solidFill>
              </a:rPr>
              <a:t>0</a:t>
            </a:r>
            <a:r>
              <a:rPr sz="2800" dirty="0"/>
              <a:t>:'Monday', </a:t>
            </a:r>
            <a:r>
              <a:rPr sz="2800" dirty="0">
                <a:solidFill>
                  <a:srgbClr val="00B0F0"/>
                </a:solidFill>
              </a:rPr>
              <a:t>1</a:t>
            </a:r>
            <a:r>
              <a:rPr sz="2800" dirty="0"/>
              <a:t>:'Tuesday', </a:t>
            </a:r>
            <a:r>
              <a:rPr sz="2800" dirty="0">
                <a:solidFill>
                  <a:srgbClr val="00B0F0"/>
                </a:solidFill>
              </a:rPr>
              <a:t>2</a:t>
            </a:r>
            <a:r>
              <a:rPr sz="2800" dirty="0"/>
              <a:t>:'Wednesday', </a:t>
            </a:r>
            <a:r>
              <a:rPr sz="2800" dirty="0">
                <a:solidFill>
                  <a:srgbClr val="00B0F0"/>
                </a:solidFill>
              </a:rPr>
              <a:t>3</a:t>
            </a:r>
            <a:r>
              <a:rPr sz="2800" dirty="0"/>
              <a:t>:'Thursday', </a:t>
            </a:r>
            <a:r>
              <a:rPr sz="2800" dirty="0">
                <a:solidFill>
                  <a:srgbClr val="00B0F0"/>
                </a:solidFill>
              </a:rPr>
              <a:t>4</a:t>
            </a:r>
            <a:r>
              <a:rPr sz="2800" dirty="0"/>
              <a:t>:'Friday', </a:t>
            </a:r>
            <a:r>
              <a:rPr sz="2800" dirty="0">
                <a:solidFill>
                  <a:srgbClr val="00B0F0"/>
                </a:solidFill>
              </a:rPr>
              <a:t>5</a:t>
            </a:r>
            <a:r>
              <a:rPr sz="2800" dirty="0"/>
              <a:t>:'Saturday', </a:t>
            </a:r>
            <a:r>
              <a:rPr sz="2800" dirty="0">
                <a:solidFill>
                  <a:srgbClr val="00B0F0"/>
                </a:solidFill>
              </a:rPr>
              <a:t>6</a:t>
            </a:r>
            <a:r>
              <a:rPr sz="2800" dirty="0"/>
              <a:t>:’Sunday’}</a:t>
            </a:r>
          </a:p>
          <a:p>
            <a:pPr marL="1579418" lvl="1" indent="-614218">
              <a:buClr>
                <a:srgbClr val="000000"/>
              </a:buClr>
              <a:buSzPct val="100000"/>
              <a:buAutoNum type="arabicParenR"/>
              <a:defRPr sz="30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Add </a:t>
            </a:r>
            <a:r>
              <a:rPr lang="en-US" dirty="0"/>
              <a:t>"</a:t>
            </a:r>
            <a:r>
              <a:rPr dirty="0" err="1">
                <a:solidFill>
                  <a:srgbClr val="00B0F0"/>
                </a:solidFill>
              </a:rPr>
              <a:t>drive_id</a:t>
            </a:r>
            <a:r>
              <a:rPr lang="en-US" dirty="0"/>
              <a:t>"</a:t>
            </a:r>
            <a:r>
              <a:rPr dirty="0"/>
              <a:t> for each drive (including w/o passengers)</a:t>
            </a:r>
          </a:p>
        </p:txBody>
      </p:sp>
      <p:sp>
        <p:nvSpPr>
          <p:cNvPr id="171" name="Data preprocess"/>
          <p:cNvSpPr txBox="1">
            <a:spLocks noGrp="1"/>
          </p:cNvSpPr>
          <p:nvPr>
            <p:ph type="body" sz="quarter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rPr dirty="0"/>
              <a:t>Data preprocess </a:t>
            </a:r>
          </a:p>
        </p:txBody>
      </p:sp>
      <p:sp>
        <p:nvSpPr>
          <p:cNvPr id="172" name="New columns"/>
          <p:cNvSpPr/>
          <p:nvPr/>
        </p:nvSpPr>
        <p:spPr>
          <a:xfrm>
            <a:off x="14671206" y="9729341"/>
            <a:ext cx="3046231" cy="61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>
                <a:solidFill>
                  <a:srgbClr val="00B0F0"/>
                </a:solidFill>
              </a:rPr>
              <a:t>New columns</a:t>
            </a:r>
          </a:p>
        </p:txBody>
      </p:sp>
      <p:sp>
        <p:nvSpPr>
          <p:cNvPr id="173" name="矩形"/>
          <p:cNvSpPr/>
          <p:nvPr/>
        </p:nvSpPr>
        <p:spPr>
          <a:xfrm>
            <a:off x="10177539" y="10604341"/>
            <a:ext cx="11044695" cy="1785000"/>
          </a:xfrm>
          <a:prstGeom prst="rect">
            <a:avLst/>
          </a:prstGeom>
          <a:ln w="63500">
            <a:solidFill>
              <a:srgbClr val="00B0F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Question 2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2: </a:t>
            </a:r>
          </a:p>
        </p:txBody>
      </p:sp>
      <p:sp>
        <p:nvSpPr>
          <p:cNvPr id="176" name="Some drive route with passengers"/>
          <p:cNvSpPr txBox="1">
            <a:spLocks noGrp="1"/>
          </p:cNvSpPr>
          <p:nvPr>
            <p:ph type="body" idx="1"/>
          </p:nvPr>
        </p:nvSpPr>
        <p:spPr>
          <a:xfrm>
            <a:off x="13175866" y="2842457"/>
            <a:ext cx="7164288" cy="832613"/>
          </a:xfrm>
          <a:prstGeom prst="rect">
            <a:avLst/>
          </a:prstGeom>
        </p:spPr>
        <p:txBody>
          <a:bodyPr/>
          <a:lstStyle>
            <a:lvl1pPr marL="546100" indent="-546100"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rPr dirty="0"/>
              <a:t>Some drive route with passengers</a:t>
            </a:r>
          </a:p>
        </p:txBody>
      </p:sp>
      <p:sp>
        <p:nvSpPr>
          <p:cNvPr id="177" name="Data visualization and insights"/>
          <p:cNvSpPr txBox="1">
            <a:spLocks noGrp="1"/>
          </p:cNvSpPr>
          <p:nvPr>
            <p:ph type="body" sz="quarter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t>Data visualization and insights</a:t>
            </a:r>
          </a:p>
        </p:txBody>
      </p:sp>
      <p:pic>
        <p:nvPicPr>
          <p:cNvPr id="178" name="截屏2023-01-30 14.00.37.png" descr="截屏2023-01-30 14.00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188" y="3675070"/>
            <a:ext cx="6105789" cy="8861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截屏2023-01-30 14.02.06.png" descr="截屏2023-01-30 14.02.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6509" y="3675070"/>
            <a:ext cx="1845677" cy="459828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Some drive route with passengers">
                <a:extLst>
                  <a:ext uri="{FF2B5EF4-FFF2-40B4-BE49-F238E27FC236}">
                    <a16:creationId xmlns:a16="http://schemas.microsoft.com/office/drawing/2014/main" id="{BBB4B98C-A7EB-5EEF-08A7-F3F6194B4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0720" y="2973086"/>
                <a:ext cx="9688266" cy="8483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546100" indent="-546100" algn="l" defTabSz="914400" rtl="0" eaLnBrk="1" latinLnBrk="0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3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nela Regular"/>
                    <a:ea typeface="Canela Regular"/>
                    <a:cs typeface="Canela Regular"/>
                    <a:sym typeface="Canela Regular"/>
                  </a:defRPr>
                </a:lvl1pPr>
                <a:lvl2pPr marL="1485900" indent="-571500" algn="l" defTabSz="914400" rtl="0" eaLnBrk="1" latinLnBrk="0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3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2286000" indent="-457200" algn="l" defTabSz="914400" rtl="0" eaLnBrk="1" latinLnBrk="0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3200400" indent="-457200" algn="l" defTabSz="914400" rtl="0" eaLnBrk="1" latinLnBrk="0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4114800" indent="-457200" algn="l" defTabSz="914400" rtl="0" eaLnBrk="1" latinLnBrk="0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5029200" indent="-457200" algn="l" defTabSz="914400" rtl="0" eaLnBrk="1" latinLnBrk="0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5943600" indent="-457200" algn="l" defTabSz="914400" rtl="0" eaLnBrk="1" latinLnBrk="0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6858000" indent="-457200" algn="l" defTabSz="914400" rtl="0" eaLnBrk="1" latinLnBrk="0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7772400" indent="-457200" algn="l" defTabSz="914400" rtl="0" eaLnBrk="1" latinLnBrk="0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Data overview: (one month)</a:t>
                </a:r>
              </a:p>
              <a:p>
                <a:pPr lvl="1"/>
                <a:r>
                  <a:rPr lang="en-US" sz="2800" dirty="0"/>
                  <a:t>Total taxi #: 537</a:t>
                </a:r>
              </a:p>
              <a:p>
                <a:pPr lvl="1"/>
                <a:r>
                  <a:rPr lang="en-US" sz="2800" dirty="0"/>
                  <a:t>Total drive #: 463998</a:t>
                </a:r>
              </a:p>
              <a:p>
                <a:pPr marL="914400" lvl="1" indent="0">
                  <a:buNone/>
                </a:pPr>
                <a:endParaRPr lang="en-US" sz="2800" dirty="0"/>
              </a:p>
              <a:p>
                <a:pPr marL="914400" lvl="1" indent="0">
                  <a:buNone/>
                </a:pPr>
                <a:endParaRPr lang="en-US" sz="2800" dirty="0"/>
              </a:p>
              <a:p>
                <a:pPr lvl="1"/>
                <a:r>
                  <a:rPr lang="en-US" sz="2800" dirty="0"/>
                  <a:t>Average drive # of one taxi (per day):  </a:t>
                </a:r>
              </a:p>
              <a:p>
                <a:pPr marL="914400" lvl="1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/>
                          <m:t>Total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drive</m:t>
                        </m:r>
                        <m:r>
                          <m:rPr>
                            <m:nor/>
                          </m:rPr>
                          <a:rPr lang="en-US" sz="2800" dirty="0"/>
                          <m:t> #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dirty="0"/>
                          <m:t>Total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sz="2800" dirty="0"/>
                          <m:t>taxi</m:t>
                        </m:r>
                        <m:r>
                          <m:rPr>
                            <m:nor/>
                          </m:rPr>
                          <a:rPr lang="en-US" sz="2800" dirty="0"/>
                          <m:t> # * 30(</m:t>
                        </m:r>
                        <m:r>
                          <m:rPr>
                            <m:nor/>
                          </m:rPr>
                          <a:rPr lang="en-US" sz="2800" dirty="0" smtClean="0"/>
                          <m:t>day</m:t>
                        </m:r>
                        <m:r>
                          <m:rPr>
                            <m:nor/>
                          </m:rPr>
                          <a:rPr lang="en-US" sz="2800" dirty="0" smtClean="0"/>
                          <m:t>) </m:t>
                        </m:r>
                      </m:den>
                    </m:f>
                  </m:oMath>
                </a14:m>
                <a:r>
                  <a:rPr lang="ar-AE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ar-AE" sz="2800" dirty="0"/>
                  <a:t>29</a:t>
                </a:r>
              </a:p>
              <a:p>
                <a:pPr lvl="1"/>
                <a:r>
                  <a:rPr lang="en-US" sz="2800" dirty="0">
                    <a:solidFill>
                      <a:srgbClr val="00B0F0"/>
                    </a:solidFill>
                  </a:rPr>
                  <a:t>Assume each drive makes 10$ (2008 year):</a:t>
                </a:r>
              </a:p>
              <a:p>
                <a:pPr lvl="2"/>
                <a:r>
                  <a:rPr lang="en-US" dirty="0"/>
                  <a:t>Average taxi turnover/day = 29* 10= 290$</a:t>
                </a:r>
              </a:p>
            </p:txBody>
          </p:sp>
        </mc:Choice>
        <mc:Fallback>
          <p:sp>
            <p:nvSpPr>
              <p:cNvPr id="2" name="Some drive route with passengers">
                <a:extLst>
                  <a:ext uri="{FF2B5EF4-FFF2-40B4-BE49-F238E27FC236}">
                    <a16:creationId xmlns:a16="http://schemas.microsoft.com/office/drawing/2014/main" id="{BBB4B98C-A7EB-5EEF-08A7-F3F6194B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20" y="2973086"/>
                <a:ext cx="9688266" cy="8483601"/>
              </a:xfrm>
              <a:prstGeom prst="rect">
                <a:avLst/>
              </a:prstGeom>
              <a:blipFill>
                <a:blip r:embed="rId5"/>
                <a:stretch>
                  <a:fillRect l="-1442" t="-898" r="-39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7530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Question 2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2: </a:t>
            </a:r>
          </a:p>
        </p:txBody>
      </p:sp>
      <p:sp>
        <p:nvSpPr>
          <p:cNvPr id="182" name="Range of taxi with passenger"/>
          <p:cNvSpPr txBox="1">
            <a:spLocks noGrp="1"/>
          </p:cNvSpPr>
          <p:nvPr>
            <p:ph type="body" idx="1"/>
          </p:nvPr>
        </p:nvSpPr>
        <p:spPr>
          <a:xfrm>
            <a:off x="1217711" y="2374710"/>
            <a:ext cx="21948578" cy="8483601"/>
          </a:xfrm>
          <a:prstGeom prst="rect">
            <a:avLst/>
          </a:prstGeom>
        </p:spPr>
        <p:txBody>
          <a:bodyPr/>
          <a:lstStyle>
            <a:lvl1pPr marL="546100" indent="-546100">
              <a:defRPr sz="32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rPr lang="en-JP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dirty="0"/>
              <a:t>ange of taxi </a:t>
            </a:r>
            <a:r>
              <a:rPr dirty="0">
                <a:solidFill>
                  <a:srgbClr val="00B0F0"/>
                </a:solidFill>
              </a:rPr>
              <a:t>with passenger</a:t>
            </a:r>
          </a:p>
        </p:txBody>
      </p:sp>
      <p:sp>
        <p:nvSpPr>
          <p:cNvPr id="183" name="Data visualization and insights"/>
          <p:cNvSpPr txBox="1">
            <a:spLocks noGrp="1"/>
          </p:cNvSpPr>
          <p:nvPr>
            <p:ph type="body" sz="quarter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t>Data visualization and insights</a:t>
            </a:r>
          </a:p>
        </p:txBody>
      </p:sp>
      <p:pic>
        <p:nvPicPr>
          <p:cNvPr id="184" name="截屏2023-01-30 14.08.07.png" descr="截屏2023-01-30 14.08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23" y="3759008"/>
            <a:ext cx="10297515" cy="826635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椭圆形"/>
          <p:cNvSpPr/>
          <p:nvPr/>
        </p:nvSpPr>
        <p:spPr>
          <a:xfrm>
            <a:off x="10915863" y="8026918"/>
            <a:ext cx="1343036" cy="1219645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Question 2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2: </a:t>
            </a:r>
          </a:p>
        </p:txBody>
      </p:sp>
      <p:sp>
        <p:nvSpPr>
          <p:cNvPr id="188" name="Heat map of location taxi picking up (in) or dropping off (out) a passenger (Data May 17-21)…"/>
          <p:cNvSpPr txBox="1">
            <a:spLocks noGrp="1"/>
          </p:cNvSpPr>
          <p:nvPr>
            <p:ph type="body" idx="1"/>
          </p:nvPr>
        </p:nvSpPr>
        <p:spPr>
          <a:xfrm>
            <a:off x="1217711" y="2709751"/>
            <a:ext cx="19931996" cy="2847780"/>
          </a:xfrm>
          <a:prstGeom prst="rect">
            <a:avLst/>
          </a:prstGeom>
        </p:spPr>
        <p:txBody>
          <a:bodyPr/>
          <a:lstStyle/>
          <a:p>
            <a:pPr marL="546100" indent="-546100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>
                <a:solidFill>
                  <a:schemeClr val="tx1"/>
                </a:solidFill>
              </a:rPr>
              <a:t>Heat map of </a:t>
            </a:r>
            <a:r>
              <a:rPr lang="en-US" dirty="0">
                <a:solidFill>
                  <a:schemeClr val="tx1"/>
                </a:solidFill>
              </a:rPr>
              <a:t>taxi l</a:t>
            </a:r>
            <a:r>
              <a:rPr dirty="0">
                <a:solidFill>
                  <a:schemeClr val="tx1"/>
                </a:solidFill>
              </a:rPr>
              <a:t>ocation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pick up (in)</a:t>
            </a:r>
            <a:r>
              <a:rPr dirty="0"/>
              <a:t> or </a:t>
            </a:r>
            <a:r>
              <a:rPr dirty="0">
                <a:solidFill>
                  <a:srgbClr val="00B0F0"/>
                </a:solidFill>
              </a:rPr>
              <a:t>drop off (out)</a:t>
            </a:r>
            <a:r>
              <a:rPr dirty="0"/>
              <a:t> (Data May 17-21)</a:t>
            </a:r>
          </a:p>
          <a:p>
            <a:pPr marL="546100" indent="-546100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>
                <a:solidFill>
                  <a:schemeClr val="tx1"/>
                </a:solidFill>
              </a:rPr>
              <a:t>The hot area are very centralized</a:t>
            </a:r>
          </a:p>
          <a:p>
            <a:pPr marL="546100" indent="-546100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>
                <a:solidFill>
                  <a:schemeClr val="tx1"/>
                </a:solidFill>
              </a:rPr>
              <a:t>The locations of </a:t>
            </a:r>
            <a:r>
              <a:rPr lang="en-US" dirty="0">
                <a:solidFill>
                  <a:schemeClr val="tx1"/>
                </a:solidFill>
              </a:rPr>
              <a:t>"</a:t>
            </a:r>
            <a:r>
              <a:rPr dirty="0">
                <a:solidFill>
                  <a:schemeClr val="tx1"/>
                </a:solidFill>
              </a:rPr>
              <a:t>in</a:t>
            </a:r>
            <a:r>
              <a:rPr lang="en-US" dirty="0">
                <a:solidFill>
                  <a:schemeClr val="tx1"/>
                </a:solidFill>
              </a:rPr>
              <a:t>"</a:t>
            </a:r>
            <a:r>
              <a:rPr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tx1"/>
                </a:solidFill>
              </a:rPr>
              <a:t>"</a:t>
            </a:r>
            <a:r>
              <a:rPr dirty="0">
                <a:solidFill>
                  <a:schemeClr val="tx1"/>
                </a:solidFill>
              </a:rPr>
              <a:t>out</a:t>
            </a:r>
            <a:r>
              <a:rPr lang="en-US" dirty="0">
                <a:solidFill>
                  <a:schemeClr val="tx1"/>
                </a:solidFill>
              </a:rPr>
              <a:t>"</a:t>
            </a:r>
            <a:r>
              <a:rPr dirty="0">
                <a:solidFill>
                  <a:schemeClr val="tx1"/>
                </a:solidFill>
              </a:rPr>
              <a:t> are overlapped well, </a:t>
            </a:r>
          </a:p>
          <a:p>
            <a:pPr lvl="1">
              <a:lnSpc>
                <a:spcPct val="40000"/>
              </a:lnSpc>
              <a:defRPr sz="3100">
                <a:solidFill>
                  <a:schemeClr val="accent1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lang="en-US" dirty="0"/>
              <a:t>Reasonable to </a:t>
            </a:r>
            <a:r>
              <a:rPr dirty="0"/>
              <a:t>assume </a:t>
            </a:r>
            <a:r>
              <a:rPr lang="en-US" dirty="0"/>
              <a:t>usually</a:t>
            </a:r>
            <a:r>
              <a:rPr dirty="0"/>
              <a:t> a driver </a:t>
            </a:r>
            <a:r>
              <a:rPr lang="en-US" dirty="0"/>
              <a:t>is possible to </a:t>
            </a:r>
            <a:r>
              <a:rPr dirty="0"/>
              <a:t>get a passenger near the place </a:t>
            </a:r>
            <a:r>
              <a:rPr lang="en-US" dirty="0"/>
              <a:t>where previous </a:t>
            </a:r>
            <a:r>
              <a:rPr dirty="0"/>
              <a:t>passenger </a:t>
            </a:r>
            <a:r>
              <a:rPr lang="en-US" dirty="0"/>
              <a:t>left</a:t>
            </a:r>
            <a:r>
              <a:rPr dirty="0"/>
              <a:t>.</a:t>
            </a:r>
          </a:p>
          <a:p>
            <a:pPr lvl="1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>
                <a:solidFill>
                  <a:srgbClr val="00B0F0"/>
                </a:solidFill>
              </a:rPr>
              <a:t>Which means</a:t>
            </a:r>
            <a:r>
              <a:rPr lang="en-US" dirty="0">
                <a:solidFill>
                  <a:srgbClr val="00B0F0"/>
                </a:solidFill>
              </a:rPr>
              <a:t> for a taxi,</a:t>
            </a:r>
            <a:r>
              <a:rPr dirty="0">
                <a:solidFill>
                  <a:srgbClr val="00B0F0"/>
                </a:solidFill>
              </a:rPr>
              <a:t> the distance</a:t>
            </a:r>
            <a:r>
              <a:rPr lang="en-US" dirty="0">
                <a:solidFill>
                  <a:srgbClr val="00B0F0"/>
                </a:solidFill>
              </a:rPr>
              <a:t> to next target place</a:t>
            </a:r>
            <a:r>
              <a:rPr dirty="0">
                <a:solidFill>
                  <a:srgbClr val="00B0F0"/>
                </a:solidFill>
              </a:rPr>
              <a:t> shouldn’t be too long</a:t>
            </a:r>
          </a:p>
        </p:txBody>
      </p:sp>
      <p:sp>
        <p:nvSpPr>
          <p:cNvPr id="189" name="Data visualization and insights"/>
          <p:cNvSpPr txBox="1">
            <a:spLocks noGrp="1"/>
          </p:cNvSpPr>
          <p:nvPr>
            <p:ph type="body" sz="quarter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rPr dirty="0"/>
              <a:t>Data visualization and insights</a:t>
            </a:r>
          </a:p>
        </p:txBody>
      </p:sp>
      <p:pic>
        <p:nvPicPr>
          <p:cNvPr id="190" name="截屏2023-01-30 4.40.36.png" descr="截屏2023-01-30 4.40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881" y="6328283"/>
            <a:ext cx="6714708" cy="646242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picking up passenger point heat map"/>
          <p:cNvSpPr txBox="1"/>
          <p:nvPr/>
        </p:nvSpPr>
        <p:spPr>
          <a:xfrm>
            <a:off x="4880130" y="5557531"/>
            <a:ext cx="546303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P</a:t>
            </a:r>
            <a:r>
              <a:rPr dirty="0">
                <a:solidFill>
                  <a:srgbClr val="00B0F0"/>
                </a:solidFill>
              </a:rPr>
              <a:t>icking up</a:t>
            </a:r>
            <a:r>
              <a:rPr dirty="0"/>
              <a:t> passenger point heat map</a:t>
            </a:r>
          </a:p>
        </p:txBody>
      </p:sp>
      <p:sp>
        <p:nvSpPr>
          <p:cNvPr id="192" name="Dropping off point heat map"/>
          <p:cNvSpPr txBox="1"/>
          <p:nvPr/>
        </p:nvSpPr>
        <p:spPr>
          <a:xfrm>
            <a:off x="14386625" y="5557531"/>
            <a:ext cx="43313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rPr dirty="0">
                <a:solidFill>
                  <a:srgbClr val="00B0F0"/>
                </a:solidFill>
              </a:rPr>
              <a:t>Dropping off </a:t>
            </a:r>
            <a:r>
              <a:rPr dirty="0"/>
              <a:t>point heat map </a:t>
            </a:r>
          </a:p>
        </p:txBody>
      </p:sp>
      <p:pic>
        <p:nvPicPr>
          <p:cNvPr id="193" name="截屏2023-01-30 10.34.00.png" descr="截屏2023-01-30 10.34.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412" y="6328283"/>
            <a:ext cx="5824762" cy="6462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Question 2:"/>
          <p:cNvSpPr txBox="1">
            <a:spLocks noGrp="1"/>
          </p:cNvSpPr>
          <p:nvPr>
            <p:ph type="title"/>
          </p:nvPr>
        </p:nvSpPr>
        <p:spPr>
          <a:xfrm>
            <a:off x="1219200" y="104942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t>Question 2: </a:t>
            </a:r>
          </a:p>
        </p:txBody>
      </p:sp>
      <p:sp>
        <p:nvSpPr>
          <p:cNvPr id="196" name="Passengers distribution differs from weekday to weekend…"/>
          <p:cNvSpPr txBox="1">
            <a:spLocks noGrp="1"/>
          </p:cNvSpPr>
          <p:nvPr>
            <p:ph type="body" idx="1"/>
          </p:nvPr>
        </p:nvSpPr>
        <p:spPr>
          <a:xfrm>
            <a:off x="1217711" y="2374710"/>
            <a:ext cx="21948578" cy="8483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40000"/>
              </a:lnSpc>
              <a:defRPr sz="34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>
                <a:solidFill>
                  <a:srgbClr val="00B0F0"/>
                </a:solidFill>
              </a:rPr>
              <a:t>Passengers distribution differs from weekday to weekend</a:t>
            </a:r>
            <a:endParaRPr lang="en-US" dirty="0">
              <a:solidFill>
                <a:srgbClr val="00B0F0"/>
              </a:solidFill>
            </a:endParaRPr>
          </a:p>
          <a:p>
            <a:pPr lvl="1">
              <a:lnSpc>
                <a:spcPct val="40000"/>
              </a:lnSpc>
              <a:defRPr sz="34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lang="en-JP" dirty="0"/>
              <a:t>The hot area are very similar but still has some difference</a:t>
            </a:r>
            <a:endParaRPr dirty="0"/>
          </a:p>
          <a:p>
            <a:pPr lvl="2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During </a:t>
            </a:r>
            <a:r>
              <a:rPr dirty="0">
                <a:solidFill>
                  <a:srgbClr val="00B0F0"/>
                </a:solidFill>
              </a:rPr>
              <a:t>weekend</a:t>
            </a:r>
            <a:r>
              <a:rPr dirty="0"/>
              <a:t> passenger are </a:t>
            </a:r>
            <a:r>
              <a:rPr dirty="0">
                <a:solidFill>
                  <a:srgbClr val="00B0F0"/>
                </a:solidFill>
              </a:rPr>
              <a:t>dispersed</a:t>
            </a:r>
          </a:p>
          <a:p>
            <a:pPr lvl="2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During </a:t>
            </a:r>
            <a:r>
              <a:rPr dirty="0">
                <a:solidFill>
                  <a:srgbClr val="00B0F0"/>
                </a:solidFill>
              </a:rPr>
              <a:t>weekdays</a:t>
            </a:r>
            <a:r>
              <a:rPr dirty="0"/>
              <a:t> passengers are </a:t>
            </a:r>
            <a:r>
              <a:rPr dirty="0">
                <a:solidFill>
                  <a:srgbClr val="00B0F0"/>
                </a:solidFill>
              </a:rPr>
              <a:t>centralized</a:t>
            </a:r>
            <a:endParaRPr lang="en-US" dirty="0">
              <a:solidFill>
                <a:srgbClr val="00B0F0"/>
              </a:solidFill>
            </a:endParaRPr>
          </a:p>
          <a:p>
            <a:pPr lvl="1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lang="en-US" sz="3400" dirty="0">
                <a:solidFill>
                  <a:schemeClr val="accent1"/>
                </a:solidFill>
              </a:rPr>
              <a:t>Prediction should be day specific</a:t>
            </a:r>
          </a:p>
          <a:p>
            <a:pPr lvl="1">
              <a:lnSpc>
                <a:spcPct val="40000"/>
              </a:lnSpc>
              <a:defRPr sz="3100">
                <a:latin typeface="Canela Regular"/>
                <a:ea typeface="Canela Regular"/>
                <a:cs typeface="Canela Regular"/>
                <a:sym typeface="Canela Regular"/>
              </a:defRPr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97" name="Data visualization and insights"/>
          <p:cNvSpPr txBox="1">
            <a:spLocks noGrp="1"/>
          </p:cNvSpPr>
          <p:nvPr>
            <p:ph type="body" sz="quarter" idx="21"/>
          </p:nvPr>
        </p:nvSpPr>
        <p:spPr>
          <a:xfrm>
            <a:off x="1219199" y="1531563"/>
            <a:ext cx="21945602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92479">
              <a:defRPr sz="4224" spc="-42"/>
            </a:lvl1pPr>
          </a:lstStyle>
          <a:p>
            <a:r>
              <a:t>Data visualization and insights</a:t>
            </a:r>
          </a:p>
        </p:txBody>
      </p:sp>
      <p:pic>
        <p:nvPicPr>
          <p:cNvPr id="199" name="截屏2023-01-30 5.00.33.png" descr="截屏2023-01-30 5.00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444" y="5498559"/>
            <a:ext cx="4577500" cy="741167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20080601 (Sun.)"/>
          <p:cNvSpPr txBox="1"/>
          <p:nvPr/>
        </p:nvSpPr>
        <p:spPr>
          <a:xfrm>
            <a:off x="6848069" y="4850181"/>
            <a:ext cx="2764588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20080601 (</a:t>
            </a:r>
            <a:r>
              <a:rPr dirty="0">
                <a:solidFill>
                  <a:schemeClr val="accent1"/>
                </a:solidFill>
              </a:rPr>
              <a:t>Sun.</a:t>
            </a:r>
            <a:r>
              <a:rPr dirty="0"/>
              <a:t>)</a:t>
            </a:r>
          </a:p>
        </p:txBody>
      </p:sp>
      <p:sp>
        <p:nvSpPr>
          <p:cNvPr id="201" name="20080603 (Wed.)"/>
          <p:cNvSpPr txBox="1"/>
          <p:nvPr/>
        </p:nvSpPr>
        <p:spPr>
          <a:xfrm>
            <a:off x="14058488" y="4839647"/>
            <a:ext cx="2953411" cy="631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800">
                <a:latin typeface="Canela Regular"/>
                <a:ea typeface="Canela Regular"/>
                <a:cs typeface="Canela Regular"/>
                <a:sym typeface="Canela Regular"/>
              </a:defRPr>
            </a:pPr>
            <a:r>
              <a:rPr dirty="0"/>
              <a:t>20080603 (</a:t>
            </a:r>
            <a:r>
              <a:rPr dirty="0">
                <a:solidFill>
                  <a:schemeClr val="accent1"/>
                </a:solidFill>
              </a:rPr>
              <a:t>Wed.</a:t>
            </a:r>
            <a:r>
              <a:rPr dirty="0"/>
              <a:t>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66F2B1-7538-4F62-4A70-83F8E90A7B84}"/>
              </a:ext>
            </a:extLst>
          </p:cNvPr>
          <p:cNvGrpSpPr/>
          <p:nvPr/>
        </p:nvGrpSpPr>
        <p:grpSpPr>
          <a:xfrm>
            <a:off x="5894173" y="5524371"/>
            <a:ext cx="4577500" cy="7411675"/>
            <a:chOff x="5894173" y="5289179"/>
            <a:chExt cx="4577500" cy="7646867"/>
          </a:xfrm>
        </p:grpSpPr>
        <p:pic>
          <p:nvPicPr>
            <p:cNvPr id="198" name="截屏2023-01-30 4.58.10.png" descr="截屏2023-01-30 4.58.10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4173" y="5289179"/>
              <a:ext cx="4577500" cy="764686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椭圆形">
              <a:extLst>
                <a:ext uri="{FF2B5EF4-FFF2-40B4-BE49-F238E27FC236}">
                  <a16:creationId xmlns:a16="http://schemas.microsoft.com/office/drawing/2014/main" id="{9C7F8953-3ECD-A0C5-664A-A2F562922296}"/>
                </a:ext>
              </a:extLst>
            </p:cNvPr>
            <p:cNvSpPr/>
            <p:nvPr/>
          </p:nvSpPr>
          <p:spPr>
            <a:xfrm>
              <a:off x="7889392" y="5586239"/>
              <a:ext cx="681942" cy="706720"/>
            </a:xfrm>
            <a:prstGeom prst="ellipse">
              <a:avLst/>
            </a:prstGeom>
            <a:ln w="25400">
              <a:solidFill>
                <a:schemeClr val="accent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sp>
          <p:nvSpPr>
            <p:cNvPr id="4" name="椭圆形">
              <a:extLst>
                <a:ext uri="{FF2B5EF4-FFF2-40B4-BE49-F238E27FC236}">
                  <a16:creationId xmlns:a16="http://schemas.microsoft.com/office/drawing/2014/main" id="{C8160931-5CDB-CDEB-0B67-63D168BF11E2}"/>
                </a:ext>
              </a:extLst>
            </p:cNvPr>
            <p:cNvSpPr/>
            <p:nvPr/>
          </p:nvSpPr>
          <p:spPr>
            <a:xfrm>
              <a:off x="7889392" y="6858000"/>
              <a:ext cx="681942" cy="706720"/>
            </a:xfrm>
            <a:prstGeom prst="ellipse">
              <a:avLst/>
            </a:prstGeom>
            <a:ln w="25400">
              <a:solidFill>
                <a:schemeClr val="accent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{E337DD7F-3964-804A-81E2-A4658C6726F3}tf10001069</Template>
  <TotalTime>63</TotalTime>
  <Words>1193</Words>
  <Application>Microsoft Macintosh PowerPoint</Application>
  <PresentationFormat>Custom</PresentationFormat>
  <Paragraphs>180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Canela Regular</vt:lpstr>
      <vt:lpstr>Arial</vt:lpstr>
      <vt:lpstr>Avenir Next Demi Bold</vt:lpstr>
      <vt:lpstr>Avenir Next Medium</vt:lpstr>
      <vt:lpstr>Avenir Next Regular</vt:lpstr>
      <vt:lpstr>Cambria Math</vt:lpstr>
      <vt:lpstr>Century Gothic</vt:lpstr>
      <vt:lpstr>Helvetica Neue</vt:lpstr>
      <vt:lpstr>Wingdings</vt:lpstr>
      <vt:lpstr>Wingdings 3</vt:lpstr>
      <vt:lpstr>Wisp</vt:lpstr>
      <vt:lpstr>PMJ Test</vt:lpstr>
      <vt:lpstr>Outline</vt:lpstr>
      <vt:lpstr>Question 1: </vt:lpstr>
      <vt:lpstr>Question 1: </vt:lpstr>
      <vt:lpstr>Question 2: </vt:lpstr>
      <vt:lpstr>Question 2: </vt:lpstr>
      <vt:lpstr>Question 2: </vt:lpstr>
      <vt:lpstr>Question 2: </vt:lpstr>
      <vt:lpstr>Question 2: </vt:lpstr>
      <vt:lpstr>Question 2: </vt:lpstr>
      <vt:lpstr>Question 2: </vt:lpstr>
      <vt:lpstr>Question 2: </vt:lpstr>
      <vt:lpstr>Question 2: </vt:lpstr>
      <vt:lpstr>Question 3: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PMJ Test</dc:title>
  <cp:lastModifiedBy>Zhuang, He</cp:lastModifiedBy>
  <cp:revision>3</cp:revision>
  <dcterms:modified xsi:type="dcterms:W3CDTF">2023-01-31T05:46:39Z</dcterms:modified>
</cp:coreProperties>
</file>